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Open Sans Light" panose="020B0604020202020204" charset="0"/>
      <p:regular r:id="rId46"/>
      <p:bold r:id="rId47"/>
      <p:italic r:id="rId48"/>
      <p:boldItalic r:id="rId49"/>
    </p:embeddedFont>
    <p:embeddedFont>
      <p:font typeface="Arimo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752" t="8447" r="752" b="84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79246" y="6042571"/>
            <a:ext cx="9529509" cy="1159627"/>
            <a:chOff x="0" y="0"/>
            <a:chExt cx="7402923" cy="900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02923" cy="900847"/>
            </a:xfrm>
            <a:custGeom>
              <a:avLst/>
              <a:gdLst/>
              <a:ahLst/>
              <a:cxnLst/>
              <a:rect l="l" t="t" r="r" b="b"/>
              <a:pathLst>
                <a:path w="7402923" h="900847">
                  <a:moveTo>
                    <a:pt x="0" y="0"/>
                  </a:moveTo>
                  <a:lnTo>
                    <a:pt x="7402923" y="0"/>
                  </a:lnTo>
                  <a:lnTo>
                    <a:pt x="7402923" y="900847"/>
                  </a:lnTo>
                  <a:lnTo>
                    <a:pt x="0" y="90084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96828" y="-1118472"/>
            <a:ext cx="4294345" cy="42943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277898" y="8885555"/>
            <a:ext cx="3732203" cy="70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presented by</a:t>
            </a:r>
          </a:p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000000"/>
                </a:solidFill>
                <a:latin typeface="Open Sans Light"/>
              </a:rPr>
              <a:t>Jesús Manuel Piñeiro Cid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7029" y="3171224"/>
            <a:ext cx="8573940" cy="2501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000000"/>
                </a:solidFill>
                <a:latin typeface="Open Sans Light"/>
              </a:rPr>
              <a:t>Fashion Retail</a:t>
            </a:r>
          </a:p>
          <a:p>
            <a:pPr algn="ctr">
              <a:lnSpc>
                <a:spcPts val="9600"/>
              </a:lnSpc>
            </a:pPr>
            <a:r>
              <a:rPr lang="en-US" sz="9600" b="1" dirty="0">
                <a:solidFill>
                  <a:srgbClr val="000000"/>
                </a:solidFill>
                <a:latin typeface="Open Sans Light"/>
              </a:rPr>
              <a:t>@Scale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0" y="6228049"/>
            <a:ext cx="914400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spc="420" dirty="0">
                <a:solidFill>
                  <a:srgbClr val="FFFFFF"/>
                </a:solidFill>
                <a:latin typeface="Open Sans Light"/>
              </a:rPr>
              <a:t>to block or not to block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191657" y="1999615"/>
            <a:ext cx="18450957" cy="849482"/>
            <a:chOff x="0" y="0"/>
            <a:chExt cx="9185706" cy="422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4" name="AutoShape 4"/>
          <p:cNvSpPr/>
          <p:nvPr/>
        </p:nvSpPr>
        <p:spPr>
          <a:xfrm rot="-5400000">
            <a:off x="11622684" y="3621684"/>
            <a:ext cx="10287000" cy="304363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5" name="Group 5"/>
          <p:cNvGrpSpPr/>
          <p:nvPr/>
        </p:nvGrpSpPr>
        <p:grpSpPr>
          <a:xfrm>
            <a:off x="16889909" y="4383312"/>
            <a:ext cx="1398091" cy="1520376"/>
            <a:chOff x="0" y="0"/>
            <a:chExt cx="1864121" cy="202716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864121" cy="20271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71193" y="489074"/>
              <a:ext cx="1121735" cy="101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3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05465" y="3074206"/>
            <a:ext cx="13663969" cy="2077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b="1">
                <a:solidFill>
                  <a:srgbClr val="CF310E"/>
                </a:solidFill>
                <a:latin typeface="Open Sans Light"/>
              </a:rPr>
              <a:t>avoid changes </a:t>
            </a:r>
            <a:r>
              <a:rPr lang="en-US" sz="8000">
                <a:solidFill>
                  <a:srgbClr val="000000"/>
                </a:solidFill>
                <a:latin typeface="Open Sans Light"/>
              </a:rPr>
              <a:t>in the monolithic platform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214886"/>
            <a:ext cx="12568990" cy="335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All efforts will be thrown into the new platform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Make compromise solutions</a:t>
            </a:r>
          </a:p>
          <a:p>
            <a:pPr>
              <a:lnSpc>
                <a:spcPts val="4480"/>
              </a:lnSpc>
            </a:pPr>
            <a:endParaRPr lang="en-US" sz="3200" spc="32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endParaRPr lang="en-US" sz="3200" spc="32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endParaRPr lang="en-US" sz="3200" spc="32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r>
              <a:rPr lang="en-US" sz="3200" b="1" i="1" spc="320">
                <a:solidFill>
                  <a:srgbClr val="CF310E"/>
                </a:solidFill>
                <a:latin typeface="Open Sans Light"/>
              </a:rPr>
              <a:t>                     temporary </a:t>
            </a:r>
            <a:r>
              <a:rPr lang="en-US" sz="3200" b="1" i="1" spc="320">
                <a:solidFill>
                  <a:srgbClr val="000000"/>
                </a:solidFill>
                <a:latin typeface="Open Sans Light"/>
              </a:rPr>
              <a:t>pieces, easier to develop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3439" y="9268952"/>
            <a:ext cx="2159737" cy="37373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05465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04875"/>
            <a:ext cx="808365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D9D9D9"/>
                </a:solidFill>
                <a:latin typeface="Open Sans Light"/>
              </a:rPr>
              <a:t>Transition Challenges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73176" y="7977905"/>
            <a:ext cx="766241" cy="7662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7841299"/>
            <a:ext cx="1698829" cy="10394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699046" y="2045619"/>
            <a:ext cx="18450957" cy="849482"/>
            <a:chOff x="0" y="0"/>
            <a:chExt cx="9185706" cy="422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4" name="AutoShape 4"/>
          <p:cNvSpPr/>
          <p:nvPr/>
        </p:nvSpPr>
        <p:spPr>
          <a:xfrm rot="-5400000">
            <a:off x="-3621684" y="3621684"/>
            <a:ext cx="10287000" cy="304363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5" name="Group 5"/>
          <p:cNvGrpSpPr/>
          <p:nvPr/>
        </p:nvGrpSpPr>
        <p:grpSpPr>
          <a:xfrm>
            <a:off x="0" y="4383312"/>
            <a:ext cx="1398091" cy="1520376"/>
            <a:chOff x="0" y="0"/>
            <a:chExt cx="1864121" cy="202716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864121" cy="20271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71193" y="489074"/>
              <a:ext cx="1121735" cy="101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4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16990" y="3066472"/>
            <a:ext cx="13663969" cy="207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b="1">
                <a:solidFill>
                  <a:srgbClr val="CF310E"/>
                </a:solidFill>
                <a:latin typeface="Open Sans Light"/>
              </a:rPr>
              <a:t>avoid re-coding</a:t>
            </a:r>
          </a:p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Open Sans Light"/>
              </a:rPr>
              <a:t>common functionalities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02271" y="5570873"/>
            <a:ext cx="12568990" cy="335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Authorization, observability, configuration, etc.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Development tooling 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Homogeneous use</a:t>
            </a:r>
          </a:p>
          <a:p>
            <a:pPr>
              <a:lnSpc>
                <a:spcPts val="4480"/>
              </a:lnSpc>
            </a:pPr>
            <a:endParaRPr lang="en-US" sz="3200" spc="32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endParaRPr lang="en-US" sz="3200" spc="32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r>
              <a:rPr lang="en-US" sz="3200" b="1" i="1" spc="320">
                <a:solidFill>
                  <a:srgbClr val="000000"/>
                </a:solidFill>
                <a:latin typeface="Open Sans Light"/>
              </a:rPr>
              <a:t>                    built a custom </a:t>
            </a:r>
            <a:r>
              <a:rPr lang="en-US" sz="3200" b="1" i="1" spc="320">
                <a:solidFill>
                  <a:srgbClr val="CF310E"/>
                </a:solidFill>
                <a:latin typeface="Open Sans Light"/>
              </a:rPr>
              <a:t>framework</a:t>
            </a:r>
            <a:r>
              <a:rPr lang="en-US" sz="3200" b="1" i="1" spc="320">
                <a:solidFill>
                  <a:srgbClr val="000000"/>
                </a:solidFill>
                <a:latin typeface="Open Sans Light"/>
              </a:rPr>
              <a:t> on top of 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16990" y="904875"/>
            <a:ext cx="808365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D9D9D9"/>
                </a:solidFill>
                <a:latin typeface="Open Sans Light"/>
              </a:rPr>
              <a:t>Transition Challenges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1898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15191393" y="9268952"/>
            <a:ext cx="2159737" cy="373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02271" y="8180127"/>
            <a:ext cx="1698829" cy="10394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40513" y="8316733"/>
            <a:ext cx="766241" cy="7662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62003" y="1999615"/>
            <a:ext cx="18450957" cy="849482"/>
            <a:chOff x="0" y="0"/>
            <a:chExt cx="9185706" cy="422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4" name="AutoShape 4"/>
          <p:cNvSpPr/>
          <p:nvPr/>
        </p:nvSpPr>
        <p:spPr>
          <a:xfrm rot="-5400000">
            <a:off x="11622684" y="3621684"/>
            <a:ext cx="10287000" cy="304363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5" name="Group 5"/>
          <p:cNvGrpSpPr/>
          <p:nvPr/>
        </p:nvGrpSpPr>
        <p:grpSpPr>
          <a:xfrm>
            <a:off x="16889909" y="4384611"/>
            <a:ext cx="1398091" cy="1517779"/>
            <a:chOff x="0" y="0"/>
            <a:chExt cx="1864121" cy="2023705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864121" cy="202370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71193" y="489074"/>
              <a:ext cx="1121735" cy="1007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5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039393"/>
            <a:ext cx="13663969" cy="207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b="1">
                <a:solidFill>
                  <a:srgbClr val="CF310E"/>
                </a:solidFill>
                <a:latin typeface="Open Sans Light"/>
              </a:rPr>
              <a:t>responsiveness</a:t>
            </a:r>
            <a:r>
              <a:rPr lang="en-US" sz="8000" b="0">
                <a:solidFill>
                  <a:srgbClr val="000000"/>
                </a:solidFill>
                <a:latin typeface="Open Sans Light"/>
              </a:rPr>
              <a:t>,</a:t>
            </a:r>
          </a:p>
          <a:p>
            <a:pPr>
              <a:lnSpc>
                <a:spcPts val="8000"/>
              </a:lnSpc>
            </a:pPr>
            <a:r>
              <a:rPr lang="en-US" sz="8000" b="1">
                <a:solidFill>
                  <a:srgbClr val="CF310E"/>
                </a:solidFill>
                <a:latin typeface="Open Sans Light"/>
              </a:rPr>
              <a:t>elasticity </a:t>
            </a:r>
            <a:r>
              <a:rPr lang="en-US" sz="8000" b="0">
                <a:solidFill>
                  <a:srgbClr val="000000"/>
                </a:solidFill>
                <a:latin typeface="Open Sans Light"/>
              </a:rPr>
              <a:t>&amp; </a:t>
            </a:r>
            <a:r>
              <a:rPr lang="en-US" sz="8000" b="1">
                <a:solidFill>
                  <a:srgbClr val="CF310E"/>
                </a:solidFill>
                <a:latin typeface="Open Sans Light"/>
              </a:rPr>
              <a:t>resilency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504202"/>
            <a:ext cx="13883629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 dirty="0">
                <a:solidFill>
                  <a:srgbClr val="000000"/>
                </a:solidFill>
                <a:latin typeface="Open Sans Light"/>
              </a:rPr>
              <a:t>Loosely coupled services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 dirty="0">
                <a:solidFill>
                  <a:srgbClr val="000000"/>
                </a:solidFill>
                <a:latin typeface="Open Sans Light"/>
              </a:rPr>
              <a:t>Design thinking in chaos not best scenario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 dirty="0" err="1">
                <a:solidFill>
                  <a:srgbClr val="000000"/>
                </a:solidFill>
                <a:latin typeface="Open Sans Light"/>
              </a:rPr>
              <a:t>Contenerized</a:t>
            </a:r>
            <a:r>
              <a:rPr lang="en-US" sz="3200" spc="320" dirty="0">
                <a:solidFill>
                  <a:srgbClr val="000000"/>
                </a:solidFill>
                <a:latin typeface="Open Sans Light"/>
              </a:rPr>
              <a:t> PaaS      favor Horizontal scaling</a:t>
            </a:r>
          </a:p>
          <a:p>
            <a:pPr>
              <a:lnSpc>
                <a:spcPts val="4480"/>
              </a:lnSpc>
            </a:pPr>
            <a:endParaRPr lang="en-US" sz="3200" spc="32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r>
              <a:rPr lang="en-US" sz="3200" b="1" i="1" spc="320" dirty="0" smtClean="0">
                <a:solidFill>
                  <a:srgbClr val="000000"/>
                </a:solidFill>
                <a:latin typeface="Open Sans Light"/>
              </a:rPr>
              <a:t>                      Lean</a:t>
            </a:r>
            <a:r>
              <a:rPr lang="en-US" sz="3200" b="1" i="1" spc="320" dirty="0">
                <a:solidFill>
                  <a:srgbClr val="000000"/>
                </a:solidFill>
                <a:latin typeface="Open Sans Light"/>
              </a:rPr>
              <a:t>, less footprint &amp; faster boot time</a:t>
            </a:r>
          </a:p>
          <a:p>
            <a:pPr>
              <a:lnSpc>
                <a:spcPts val="4480"/>
              </a:lnSpc>
            </a:pPr>
            <a:r>
              <a:rPr lang="en-US" sz="3200" b="1" i="1" spc="320" dirty="0" smtClean="0">
                <a:solidFill>
                  <a:srgbClr val="000000"/>
                </a:solidFill>
                <a:latin typeface="Open Sans Light"/>
              </a:rPr>
              <a:t>                      Doesn't </a:t>
            </a:r>
            <a:r>
              <a:rPr lang="en-US" sz="3200" b="1" i="1" spc="320" dirty="0">
                <a:solidFill>
                  <a:srgbClr val="000000"/>
                </a:solidFill>
                <a:latin typeface="Open Sans Light"/>
              </a:rPr>
              <a:t>handle well </a:t>
            </a:r>
            <a:r>
              <a:rPr lang="en-US" sz="3200" b="1" i="1" spc="320" dirty="0">
                <a:solidFill>
                  <a:srgbClr val="CF310E"/>
                </a:solidFill>
                <a:latin typeface="Open Sans Light"/>
              </a:rPr>
              <a:t>CPU Intensive</a:t>
            </a:r>
            <a:r>
              <a:rPr lang="en-US" sz="3200" b="1" i="1" spc="320" dirty="0">
                <a:solidFill>
                  <a:srgbClr val="000000"/>
                </a:solidFill>
                <a:latin typeface="Open Sans Light"/>
              </a:rPr>
              <a:t> tasks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3439" y="9268952"/>
            <a:ext cx="2159737" cy="37373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05465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04875"/>
            <a:ext cx="808365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D9D9D9"/>
                </a:solidFill>
                <a:latin typeface="Open Sans Light"/>
              </a:rPr>
              <a:t>Transition Challenges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53867" y="6598598"/>
            <a:ext cx="766241" cy="7662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7817664"/>
            <a:ext cx="1698829" cy="10394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73176" y="7954270"/>
            <a:ext cx="766241" cy="7662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470301" y="1999615"/>
            <a:ext cx="18450957" cy="849482"/>
            <a:chOff x="0" y="0"/>
            <a:chExt cx="9185706" cy="422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4" name="AutoShape 4"/>
          <p:cNvSpPr/>
          <p:nvPr/>
        </p:nvSpPr>
        <p:spPr>
          <a:xfrm rot="-5400000">
            <a:off x="-3621684" y="3621684"/>
            <a:ext cx="10287000" cy="304363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5" name="Group 5"/>
          <p:cNvGrpSpPr/>
          <p:nvPr/>
        </p:nvGrpSpPr>
        <p:grpSpPr>
          <a:xfrm>
            <a:off x="0" y="4383312"/>
            <a:ext cx="1398091" cy="1520376"/>
            <a:chOff x="0" y="0"/>
            <a:chExt cx="1864121" cy="202716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864121" cy="20271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71193" y="489074"/>
              <a:ext cx="1121735" cy="101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6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595331" y="3040038"/>
            <a:ext cx="12940918" cy="1063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b="1">
                <a:solidFill>
                  <a:srgbClr val="CF310E"/>
                </a:solidFill>
                <a:latin typeface="Open Sans Light"/>
              </a:rPr>
              <a:t>Industrialize </a:t>
            </a:r>
            <a:r>
              <a:rPr lang="en-US" sz="8000">
                <a:solidFill>
                  <a:srgbClr val="000000"/>
                </a:solidFill>
                <a:latin typeface="Open Sans Light"/>
              </a:rPr>
              <a:t>development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95331" y="4755029"/>
            <a:ext cx="13663969" cy="222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Enforce Typed languages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Frameworks can streamline &amp; make development faster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Increase redability among teams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Facilitate sharing resources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95331" y="904875"/>
            <a:ext cx="808365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D9D9D9"/>
                </a:solidFill>
                <a:latin typeface="Open Sans Light"/>
              </a:rPr>
              <a:t>Transition Challenges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1898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15191393" y="9268952"/>
            <a:ext cx="2159737" cy="373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95331" y="7714393"/>
            <a:ext cx="1698829" cy="10394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5543" y="7833338"/>
            <a:ext cx="801562" cy="8015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59085" y="7656047"/>
            <a:ext cx="1156144" cy="11561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191657" y="1999615"/>
            <a:ext cx="18450957" cy="849482"/>
            <a:chOff x="0" y="0"/>
            <a:chExt cx="9185706" cy="422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4" name="AutoShape 4"/>
          <p:cNvSpPr/>
          <p:nvPr/>
        </p:nvSpPr>
        <p:spPr>
          <a:xfrm rot="-5400000">
            <a:off x="11622684" y="3621684"/>
            <a:ext cx="10287000" cy="304363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5" name="Group 5"/>
          <p:cNvGrpSpPr/>
          <p:nvPr/>
        </p:nvGrpSpPr>
        <p:grpSpPr>
          <a:xfrm>
            <a:off x="16889909" y="4383312"/>
            <a:ext cx="1398091" cy="1520376"/>
            <a:chOff x="0" y="0"/>
            <a:chExt cx="1864121" cy="202716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864121" cy="20271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71193" y="489074"/>
              <a:ext cx="1121735" cy="101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7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036742"/>
            <a:ext cx="13663969" cy="2077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b="1">
                <a:solidFill>
                  <a:srgbClr val="CF310E"/>
                </a:solidFill>
                <a:latin typeface="Open Sans Light"/>
              </a:rPr>
              <a:t>Heterogeneous</a:t>
            </a:r>
          </a:p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Open Sans Light"/>
              </a:rPr>
              <a:t>technology stack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595711"/>
            <a:ext cx="12568990" cy="279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Support several customized frameworks is hard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Minimize technologies without loosing flexibility</a:t>
            </a:r>
          </a:p>
          <a:p>
            <a:pPr>
              <a:lnSpc>
                <a:spcPts val="4480"/>
              </a:lnSpc>
            </a:pPr>
            <a:endParaRPr lang="en-US" sz="3200" spc="32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endParaRPr lang="en-US" sz="3200" spc="32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r>
              <a:rPr lang="en-US" sz="3200" b="1" i="1" spc="320">
                <a:solidFill>
                  <a:srgbClr val="CF310E"/>
                </a:solidFill>
                <a:latin typeface="Open Sans Light"/>
              </a:rPr>
              <a:t>                    I/O</a:t>
            </a:r>
            <a:r>
              <a:rPr lang="en-US" sz="3200" b="1" i="1" spc="320">
                <a:solidFill>
                  <a:srgbClr val="000000"/>
                </a:solidFill>
                <a:latin typeface="Open Sans Light"/>
              </a:rPr>
              <a:t> Intensive                      </a:t>
            </a:r>
            <a:r>
              <a:rPr lang="en-US" sz="3200" b="1" i="1" spc="320">
                <a:solidFill>
                  <a:srgbClr val="CF310E"/>
                </a:solidFill>
                <a:latin typeface="Open Sans Light"/>
              </a:rPr>
              <a:t>CPU </a:t>
            </a:r>
            <a:r>
              <a:rPr lang="en-US" sz="3200" b="1" i="1" spc="320">
                <a:solidFill>
                  <a:srgbClr val="000000"/>
                </a:solidFill>
                <a:latin typeface="Open Sans Light"/>
              </a:rPr>
              <a:t>Intensive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3439" y="9258300"/>
            <a:ext cx="2159737" cy="37373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9603456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04875"/>
            <a:ext cx="808365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D9D9D9"/>
                </a:solidFill>
                <a:latin typeface="Open Sans Light"/>
              </a:rPr>
              <a:t>Transition Challenges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7219" y="7800255"/>
            <a:ext cx="766241" cy="7662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12354" y="7800255"/>
            <a:ext cx="766241" cy="7662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7663649"/>
            <a:ext cx="1698829" cy="10394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60685" y="7475444"/>
            <a:ext cx="907984" cy="16890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2069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15227832" y="9268952"/>
            <a:ext cx="2159737" cy="3737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35190" y="6830886"/>
            <a:ext cx="11534380" cy="166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CF310E"/>
                </a:solidFill>
                <a:latin typeface="Open Sans Light"/>
              </a:rPr>
              <a:t>use </a:t>
            </a:r>
            <a:r>
              <a:rPr lang="en-US" sz="4800">
                <a:solidFill>
                  <a:srgbClr val="000000"/>
                </a:solidFill>
                <a:latin typeface="Open Sans Light"/>
              </a:rPr>
              <a:t>the</a:t>
            </a:r>
            <a:r>
              <a:rPr lang="en-US" sz="4800" b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800" b="1">
                <a:solidFill>
                  <a:srgbClr val="CF310E"/>
                </a:solidFill>
                <a:latin typeface="Open Sans Light"/>
              </a:rPr>
              <a:t>best fitted tool</a:t>
            </a:r>
          </a:p>
          <a:p>
            <a:pPr algn="ctr">
              <a:lnSpc>
                <a:spcPts val="6719"/>
              </a:lnSpc>
            </a:pPr>
            <a:r>
              <a:rPr lang="en-US" sz="4800" b="0">
                <a:solidFill>
                  <a:srgbClr val="020301"/>
                </a:solidFill>
                <a:latin typeface="Open Sans Light"/>
              </a:rPr>
              <a:t>t</a:t>
            </a:r>
            <a:r>
              <a:rPr lang="en-US" sz="4800">
                <a:solidFill>
                  <a:srgbClr val="020301"/>
                </a:solidFill>
                <a:latin typeface="Open Sans Light"/>
              </a:rPr>
              <a:t>o </a:t>
            </a:r>
            <a:r>
              <a:rPr lang="en-US" sz="4800" b="1">
                <a:solidFill>
                  <a:srgbClr val="020301"/>
                </a:solidFill>
                <a:latin typeface="Open Sans Light"/>
              </a:rPr>
              <a:t>empower the business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62539" y="1028700"/>
            <a:ext cx="5879683" cy="587968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070" y="7740921"/>
            <a:ext cx="5353344" cy="167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Open Sans Light"/>
              </a:rPr>
              <a:t>ECOMMERCE </a:t>
            </a:r>
          </a:p>
          <a:p>
            <a:pPr>
              <a:lnSpc>
                <a:spcPts val="6500"/>
              </a:lnSpc>
            </a:pPr>
            <a:r>
              <a:rPr lang="en-US" sz="6500">
                <a:solidFill>
                  <a:srgbClr val="000000"/>
                </a:solidFill>
                <a:latin typeface="Open Sans Light"/>
              </a:rPr>
              <a:t>SOLUTION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7059" y="654969"/>
            <a:ext cx="2159737" cy="3737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03652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29700" y="102870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14157" y="5726719"/>
            <a:ext cx="13708505" cy="2997001"/>
            <a:chOff x="0" y="0"/>
            <a:chExt cx="18278007" cy="3996001"/>
          </a:xfrm>
        </p:grpSpPr>
        <p:sp>
          <p:nvSpPr>
            <p:cNvPr id="3" name="AutoShape 3"/>
            <p:cNvSpPr/>
            <p:nvPr/>
          </p:nvSpPr>
          <p:spPr>
            <a:xfrm rot="-5400000">
              <a:off x="6980318" y="1978888"/>
              <a:ext cx="3985611" cy="48616"/>
            </a:xfrm>
            <a:prstGeom prst="rect">
              <a:avLst/>
            </a:prstGeom>
            <a:solidFill>
              <a:srgbClr val="191919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18278007" cy="48616"/>
            </a:xfrm>
            <a:prstGeom prst="rect">
              <a:avLst/>
            </a:prstGeom>
            <a:solidFill>
              <a:srgbClr val="73737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298873" y="7564294"/>
            <a:ext cx="3690255" cy="1159426"/>
            <a:chOff x="0" y="0"/>
            <a:chExt cx="11845229" cy="37216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45229" cy="3721603"/>
            </a:xfrm>
            <a:custGeom>
              <a:avLst/>
              <a:gdLst/>
              <a:ahLst/>
              <a:cxnLst/>
              <a:rect l="l" t="t" r="r" b="b"/>
              <a:pathLst>
                <a:path w="11845229" h="3721603">
                  <a:moveTo>
                    <a:pt x="11720769" y="3721602"/>
                  </a:moveTo>
                  <a:lnTo>
                    <a:pt x="124460" y="3721602"/>
                  </a:lnTo>
                  <a:cubicBezTo>
                    <a:pt x="55880" y="3721602"/>
                    <a:pt x="0" y="3665722"/>
                    <a:pt x="0" y="35971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720769" y="0"/>
                  </a:lnTo>
                  <a:cubicBezTo>
                    <a:pt x="11789349" y="0"/>
                    <a:pt x="11845229" y="55880"/>
                    <a:pt x="11845229" y="124460"/>
                  </a:cubicBezTo>
                  <a:lnTo>
                    <a:pt x="11845229" y="3597142"/>
                  </a:lnTo>
                  <a:cubicBezTo>
                    <a:pt x="11845229" y="3665722"/>
                    <a:pt x="11789349" y="3721603"/>
                    <a:pt x="11720769" y="372160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779463" y="7712467"/>
            <a:ext cx="2729075" cy="83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3"/>
              </a:lnSpc>
              <a:spcBef>
                <a:spcPct val="0"/>
              </a:spcBef>
              <a:buFont typeface="Arial"/>
              <a:buChar char="•"/>
            </a:pPr>
            <a:r>
              <a:rPr lang="en-US" sz="2600" i="0" spc="101">
                <a:solidFill>
                  <a:srgbClr val="FFFFFF"/>
                </a:solidFill>
                <a:latin typeface="Open Sans Light"/>
              </a:rPr>
              <a:t>ECOMMERCE</a:t>
            </a:r>
          </a:p>
          <a:p>
            <a:pPr marL="0" lvl="0" indent="0" algn="ctr">
              <a:lnSpc>
                <a:spcPts val="3354"/>
              </a:lnSpc>
              <a:spcBef>
                <a:spcPct val="0"/>
              </a:spcBef>
              <a:buFont typeface="Arial"/>
              <a:buChar char="•"/>
            </a:pPr>
            <a:r>
              <a:rPr lang="en-US" sz="2600" b="1" i="0" spc="101">
                <a:solidFill>
                  <a:srgbClr val="FFFFFF"/>
                </a:solidFill>
                <a:latin typeface="Open Sans Light"/>
              </a:rPr>
              <a:t>SOLUTION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94549" y="5183468"/>
            <a:ext cx="1239216" cy="1159426"/>
            <a:chOff x="0" y="0"/>
            <a:chExt cx="3977719" cy="3721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77718" cy="3721603"/>
            </a:xfrm>
            <a:custGeom>
              <a:avLst/>
              <a:gdLst/>
              <a:ahLst/>
              <a:cxnLst/>
              <a:rect l="l" t="t" r="r" b="b"/>
              <a:pathLst>
                <a:path w="3977718" h="3721603">
                  <a:moveTo>
                    <a:pt x="3853259" y="3721602"/>
                  </a:moveTo>
                  <a:lnTo>
                    <a:pt x="124460" y="3721602"/>
                  </a:lnTo>
                  <a:cubicBezTo>
                    <a:pt x="55880" y="3721602"/>
                    <a:pt x="0" y="3665722"/>
                    <a:pt x="0" y="35971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3259" y="0"/>
                  </a:lnTo>
                  <a:cubicBezTo>
                    <a:pt x="3921839" y="0"/>
                    <a:pt x="3977718" y="55880"/>
                    <a:pt x="3977718" y="124460"/>
                  </a:cubicBezTo>
                  <a:lnTo>
                    <a:pt x="3977718" y="3597142"/>
                  </a:lnTo>
                  <a:cubicBezTo>
                    <a:pt x="3977718" y="3665722"/>
                    <a:pt x="3921839" y="3721603"/>
                    <a:pt x="3853259" y="3721603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238564" y="5183468"/>
            <a:ext cx="1239216" cy="1159426"/>
            <a:chOff x="0" y="0"/>
            <a:chExt cx="3977719" cy="37216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77718" cy="3721603"/>
            </a:xfrm>
            <a:custGeom>
              <a:avLst/>
              <a:gdLst/>
              <a:ahLst/>
              <a:cxnLst/>
              <a:rect l="l" t="t" r="r" b="b"/>
              <a:pathLst>
                <a:path w="3977718" h="3721603">
                  <a:moveTo>
                    <a:pt x="3853259" y="3721602"/>
                  </a:moveTo>
                  <a:lnTo>
                    <a:pt x="124460" y="3721602"/>
                  </a:lnTo>
                  <a:cubicBezTo>
                    <a:pt x="55880" y="3721602"/>
                    <a:pt x="0" y="3665722"/>
                    <a:pt x="0" y="35971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3259" y="0"/>
                  </a:lnTo>
                  <a:cubicBezTo>
                    <a:pt x="3921839" y="0"/>
                    <a:pt x="3977718" y="55880"/>
                    <a:pt x="3977718" y="124460"/>
                  </a:cubicBezTo>
                  <a:lnTo>
                    <a:pt x="3977718" y="3597142"/>
                  </a:lnTo>
                  <a:cubicBezTo>
                    <a:pt x="3977718" y="3665722"/>
                    <a:pt x="3921839" y="3721603"/>
                    <a:pt x="3853259" y="3721603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682579" y="5183468"/>
            <a:ext cx="1239216" cy="1159426"/>
            <a:chOff x="0" y="0"/>
            <a:chExt cx="3977719" cy="37216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77718" cy="3721603"/>
            </a:xfrm>
            <a:custGeom>
              <a:avLst/>
              <a:gdLst/>
              <a:ahLst/>
              <a:cxnLst/>
              <a:rect l="l" t="t" r="r" b="b"/>
              <a:pathLst>
                <a:path w="3977718" h="3721603">
                  <a:moveTo>
                    <a:pt x="3853259" y="3721602"/>
                  </a:moveTo>
                  <a:lnTo>
                    <a:pt x="124460" y="3721602"/>
                  </a:lnTo>
                  <a:cubicBezTo>
                    <a:pt x="55880" y="3721602"/>
                    <a:pt x="0" y="3665722"/>
                    <a:pt x="0" y="35971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3259" y="0"/>
                  </a:lnTo>
                  <a:cubicBezTo>
                    <a:pt x="3921839" y="0"/>
                    <a:pt x="3977718" y="55880"/>
                    <a:pt x="3977718" y="124460"/>
                  </a:cubicBezTo>
                  <a:lnTo>
                    <a:pt x="3977718" y="3597142"/>
                  </a:lnTo>
                  <a:cubicBezTo>
                    <a:pt x="3977718" y="3665722"/>
                    <a:pt x="3921839" y="3721603"/>
                    <a:pt x="3853259" y="3721603"/>
                  </a:cubicBezTo>
                  <a:close/>
                </a:path>
              </a:pathLst>
            </a:custGeom>
            <a:solidFill>
              <a:srgbClr val="73737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126593" y="5183468"/>
            <a:ext cx="1239216" cy="1159426"/>
            <a:chOff x="0" y="0"/>
            <a:chExt cx="3977719" cy="37216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77718" cy="3721603"/>
            </a:xfrm>
            <a:custGeom>
              <a:avLst/>
              <a:gdLst/>
              <a:ahLst/>
              <a:cxnLst/>
              <a:rect l="l" t="t" r="r" b="b"/>
              <a:pathLst>
                <a:path w="3977718" h="3721603">
                  <a:moveTo>
                    <a:pt x="3853259" y="3721602"/>
                  </a:moveTo>
                  <a:lnTo>
                    <a:pt x="124460" y="3721602"/>
                  </a:lnTo>
                  <a:cubicBezTo>
                    <a:pt x="55880" y="3721602"/>
                    <a:pt x="0" y="3665722"/>
                    <a:pt x="0" y="35971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3259" y="0"/>
                  </a:lnTo>
                  <a:cubicBezTo>
                    <a:pt x="3921839" y="0"/>
                    <a:pt x="3977718" y="55880"/>
                    <a:pt x="3977718" y="124460"/>
                  </a:cubicBezTo>
                  <a:lnTo>
                    <a:pt x="3977718" y="3597142"/>
                  </a:lnTo>
                  <a:cubicBezTo>
                    <a:pt x="3977718" y="3665722"/>
                    <a:pt x="3921839" y="3721603"/>
                    <a:pt x="3853259" y="3721603"/>
                  </a:cubicBez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056064" y="5183468"/>
            <a:ext cx="1239216" cy="1159426"/>
            <a:chOff x="0" y="0"/>
            <a:chExt cx="3977719" cy="37216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77718" cy="3721603"/>
            </a:xfrm>
            <a:custGeom>
              <a:avLst/>
              <a:gdLst/>
              <a:ahLst/>
              <a:cxnLst/>
              <a:rect l="l" t="t" r="r" b="b"/>
              <a:pathLst>
                <a:path w="3977718" h="3721603">
                  <a:moveTo>
                    <a:pt x="3853259" y="3721602"/>
                  </a:moveTo>
                  <a:lnTo>
                    <a:pt x="124460" y="3721602"/>
                  </a:lnTo>
                  <a:cubicBezTo>
                    <a:pt x="55880" y="3721602"/>
                    <a:pt x="0" y="3665722"/>
                    <a:pt x="0" y="35971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3259" y="0"/>
                  </a:lnTo>
                  <a:cubicBezTo>
                    <a:pt x="3921839" y="0"/>
                    <a:pt x="3977718" y="55880"/>
                    <a:pt x="3977718" y="124460"/>
                  </a:cubicBezTo>
                  <a:lnTo>
                    <a:pt x="3977718" y="3597142"/>
                  </a:lnTo>
                  <a:cubicBezTo>
                    <a:pt x="3977718" y="3665722"/>
                    <a:pt x="3921839" y="3721603"/>
                    <a:pt x="3853259" y="3721603"/>
                  </a:cubicBez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500078" y="5183468"/>
            <a:ext cx="1239216" cy="1159426"/>
            <a:chOff x="0" y="0"/>
            <a:chExt cx="3977719" cy="37216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77718" cy="3721603"/>
            </a:xfrm>
            <a:custGeom>
              <a:avLst/>
              <a:gdLst/>
              <a:ahLst/>
              <a:cxnLst/>
              <a:rect l="l" t="t" r="r" b="b"/>
              <a:pathLst>
                <a:path w="3977718" h="3721603">
                  <a:moveTo>
                    <a:pt x="3853259" y="3721602"/>
                  </a:moveTo>
                  <a:lnTo>
                    <a:pt x="124460" y="3721602"/>
                  </a:lnTo>
                  <a:cubicBezTo>
                    <a:pt x="55880" y="3721602"/>
                    <a:pt x="0" y="3665722"/>
                    <a:pt x="0" y="35971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3259" y="0"/>
                  </a:lnTo>
                  <a:cubicBezTo>
                    <a:pt x="3921839" y="0"/>
                    <a:pt x="3977718" y="55880"/>
                    <a:pt x="3977718" y="124460"/>
                  </a:cubicBezTo>
                  <a:lnTo>
                    <a:pt x="3977718" y="3597142"/>
                  </a:lnTo>
                  <a:cubicBezTo>
                    <a:pt x="3977718" y="3665722"/>
                    <a:pt x="3921839" y="3721603"/>
                    <a:pt x="3853259" y="3721603"/>
                  </a:cubicBezTo>
                  <a:close/>
                </a:path>
              </a:pathLst>
            </a:custGeom>
            <a:solidFill>
              <a:srgbClr val="737373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3944093" y="5183468"/>
            <a:ext cx="1239216" cy="1159426"/>
            <a:chOff x="0" y="0"/>
            <a:chExt cx="3977719" cy="37216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77718" cy="3721603"/>
            </a:xfrm>
            <a:custGeom>
              <a:avLst/>
              <a:gdLst/>
              <a:ahLst/>
              <a:cxnLst/>
              <a:rect l="l" t="t" r="r" b="b"/>
              <a:pathLst>
                <a:path w="3977718" h="3721603">
                  <a:moveTo>
                    <a:pt x="3853259" y="3721602"/>
                  </a:moveTo>
                  <a:lnTo>
                    <a:pt x="124460" y="3721602"/>
                  </a:lnTo>
                  <a:cubicBezTo>
                    <a:pt x="55880" y="3721602"/>
                    <a:pt x="0" y="3665722"/>
                    <a:pt x="0" y="35971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3259" y="0"/>
                  </a:lnTo>
                  <a:cubicBezTo>
                    <a:pt x="3921839" y="0"/>
                    <a:pt x="3977718" y="55880"/>
                    <a:pt x="3977718" y="124460"/>
                  </a:cubicBezTo>
                  <a:lnTo>
                    <a:pt x="3977718" y="3597142"/>
                  </a:lnTo>
                  <a:cubicBezTo>
                    <a:pt x="3977718" y="3665722"/>
                    <a:pt x="3921839" y="3721603"/>
                    <a:pt x="3853259" y="3721603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5388108" y="5183468"/>
            <a:ext cx="1239216" cy="1159426"/>
            <a:chOff x="0" y="0"/>
            <a:chExt cx="3977719" cy="37216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977718" cy="3721603"/>
            </a:xfrm>
            <a:custGeom>
              <a:avLst/>
              <a:gdLst/>
              <a:ahLst/>
              <a:cxnLst/>
              <a:rect l="l" t="t" r="r" b="b"/>
              <a:pathLst>
                <a:path w="3977718" h="3721603">
                  <a:moveTo>
                    <a:pt x="3853259" y="3721602"/>
                  </a:moveTo>
                  <a:lnTo>
                    <a:pt x="124460" y="3721602"/>
                  </a:lnTo>
                  <a:cubicBezTo>
                    <a:pt x="55880" y="3721602"/>
                    <a:pt x="0" y="3665722"/>
                    <a:pt x="0" y="35971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3259" y="0"/>
                  </a:lnTo>
                  <a:cubicBezTo>
                    <a:pt x="3921839" y="0"/>
                    <a:pt x="3977718" y="55880"/>
                    <a:pt x="3977718" y="124460"/>
                  </a:cubicBezTo>
                  <a:lnTo>
                    <a:pt x="3977718" y="3597142"/>
                  </a:lnTo>
                  <a:cubicBezTo>
                    <a:pt x="3977718" y="3665722"/>
                    <a:pt x="3921839" y="3721603"/>
                    <a:pt x="3853259" y="3721603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24" name="Group 24"/>
          <p:cNvGrpSpPr/>
          <p:nvPr/>
        </p:nvGrpSpPr>
        <p:grpSpPr>
          <a:xfrm rot="-5400000">
            <a:off x="6306227" y="4609621"/>
            <a:ext cx="879948" cy="267746"/>
            <a:chOff x="0" y="0"/>
            <a:chExt cx="1907456" cy="580390"/>
          </a:xfrm>
        </p:grpSpPr>
        <p:sp>
          <p:nvSpPr>
            <p:cNvPr id="25" name="Freeform 25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7" name="Group 27"/>
          <p:cNvGrpSpPr/>
          <p:nvPr/>
        </p:nvGrpSpPr>
        <p:grpSpPr>
          <a:xfrm rot="-5400000">
            <a:off x="3418198" y="4609621"/>
            <a:ext cx="879948" cy="267746"/>
            <a:chOff x="0" y="0"/>
            <a:chExt cx="1907456" cy="580390"/>
          </a:xfrm>
        </p:grpSpPr>
        <p:sp>
          <p:nvSpPr>
            <p:cNvPr id="28" name="Freeform 28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0" name="Group 30"/>
          <p:cNvGrpSpPr/>
          <p:nvPr/>
        </p:nvGrpSpPr>
        <p:grpSpPr>
          <a:xfrm rot="-5400000">
            <a:off x="14123727" y="4609621"/>
            <a:ext cx="879948" cy="267746"/>
            <a:chOff x="0" y="0"/>
            <a:chExt cx="1907456" cy="580390"/>
          </a:xfrm>
        </p:grpSpPr>
        <p:sp>
          <p:nvSpPr>
            <p:cNvPr id="31" name="Freeform 31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3" name="Group 33"/>
          <p:cNvGrpSpPr/>
          <p:nvPr/>
        </p:nvGrpSpPr>
        <p:grpSpPr>
          <a:xfrm rot="-5400000">
            <a:off x="11235698" y="4609621"/>
            <a:ext cx="879948" cy="267746"/>
            <a:chOff x="0" y="0"/>
            <a:chExt cx="1907456" cy="580390"/>
          </a:xfrm>
        </p:grpSpPr>
        <p:sp>
          <p:nvSpPr>
            <p:cNvPr id="34" name="Freeform 34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91919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36" name="Group 36"/>
          <p:cNvGrpSpPr/>
          <p:nvPr/>
        </p:nvGrpSpPr>
        <p:grpSpPr>
          <a:xfrm rot="5400000">
            <a:off x="1974183" y="6648995"/>
            <a:ext cx="879948" cy="267746"/>
            <a:chOff x="0" y="0"/>
            <a:chExt cx="1907456" cy="580390"/>
          </a:xfrm>
        </p:grpSpPr>
        <p:sp>
          <p:nvSpPr>
            <p:cNvPr id="37" name="Freeform 37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9" name="Group 39"/>
          <p:cNvGrpSpPr/>
          <p:nvPr/>
        </p:nvGrpSpPr>
        <p:grpSpPr>
          <a:xfrm rot="5400000">
            <a:off x="4862213" y="6648995"/>
            <a:ext cx="879948" cy="267746"/>
            <a:chOff x="0" y="0"/>
            <a:chExt cx="1907456" cy="580390"/>
          </a:xfrm>
        </p:grpSpPr>
        <p:sp>
          <p:nvSpPr>
            <p:cNvPr id="40" name="Freeform 40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2" name="Group 42"/>
          <p:cNvGrpSpPr/>
          <p:nvPr/>
        </p:nvGrpSpPr>
        <p:grpSpPr>
          <a:xfrm rot="5400000">
            <a:off x="12679712" y="6648995"/>
            <a:ext cx="879948" cy="267746"/>
            <a:chOff x="0" y="0"/>
            <a:chExt cx="1907456" cy="580390"/>
          </a:xfrm>
        </p:grpSpPr>
        <p:sp>
          <p:nvSpPr>
            <p:cNvPr id="43" name="Freeform 43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5" name="Group 45"/>
          <p:cNvGrpSpPr/>
          <p:nvPr/>
        </p:nvGrpSpPr>
        <p:grpSpPr>
          <a:xfrm rot="5400000">
            <a:off x="15567742" y="6648995"/>
            <a:ext cx="879948" cy="267746"/>
            <a:chOff x="0" y="0"/>
            <a:chExt cx="1907456" cy="580390"/>
          </a:xfrm>
        </p:grpSpPr>
        <p:sp>
          <p:nvSpPr>
            <p:cNvPr id="46" name="Freeform 46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5494617" y="2991683"/>
            <a:ext cx="2503169" cy="111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i="0" spc="100">
                <a:solidFill>
                  <a:srgbClr val="191919"/>
                </a:solidFill>
                <a:latin typeface="Open Sans Light"/>
              </a:rPr>
              <a:t>Independant </a:t>
            </a:r>
            <a:r>
              <a:rPr lang="en-US" sz="2000" i="0" spc="100">
                <a:solidFill>
                  <a:srgbClr val="191919"/>
                </a:solidFill>
                <a:latin typeface="Open Sans Light"/>
              </a:rPr>
              <a:t>development teams between services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376514" y="3001208"/>
            <a:ext cx="2963315" cy="110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000" b="1" i="0" spc="100">
                <a:solidFill>
                  <a:srgbClr val="191919"/>
                </a:solidFill>
                <a:latin typeface="Open Sans Light"/>
              </a:rPr>
              <a:t>Homologate</a:t>
            </a:r>
          </a:p>
          <a:p>
            <a:pPr algn="ctr">
              <a:lnSpc>
                <a:spcPts val="3000"/>
              </a:lnSpc>
            </a:pPr>
            <a:r>
              <a:rPr lang="en-US" sz="2000" b="0" i="0" spc="100">
                <a:solidFill>
                  <a:srgbClr val="191919"/>
                </a:solidFill>
                <a:latin typeface="Open Sans Light"/>
              </a:rPr>
              <a:t>services among all brands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050602" y="7400102"/>
            <a:ext cx="2503169" cy="111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i="0" spc="100">
                <a:solidFill>
                  <a:srgbClr val="191919"/>
                </a:solidFill>
                <a:latin typeface="Open Sans Light"/>
              </a:rPr>
              <a:t>Layered </a:t>
            </a:r>
            <a:r>
              <a:rPr lang="en-US" sz="2000" b="0" i="0" spc="100">
                <a:solidFill>
                  <a:srgbClr val="191919"/>
                </a:solidFill>
                <a:latin typeface="Open Sans Light"/>
              </a:rPr>
              <a:t>microservice architecture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62573" y="7412840"/>
            <a:ext cx="2503169" cy="110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000" b="1" i="0" spc="100">
                <a:solidFill>
                  <a:srgbClr val="191919"/>
                </a:solidFill>
                <a:latin typeface="Open Sans Light"/>
              </a:rPr>
              <a:t>Divide</a:t>
            </a:r>
          </a:p>
          <a:p>
            <a:pPr algn="ctr">
              <a:lnSpc>
                <a:spcPts val="2999"/>
              </a:lnSpc>
            </a:pPr>
            <a:r>
              <a:rPr lang="en-US" sz="2000" b="0" i="0" spc="100">
                <a:solidFill>
                  <a:srgbClr val="191919"/>
                </a:solidFill>
                <a:latin typeface="Open Sans Light"/>
              </a:rPr>
              <a:t>into services</a:t>
            </a:r>
          </a:p>
          <a:p>
            <a:pPr algn="ctr">
              <a:lnSpc>
                <a:spcPts val="3000"/>
              </a:lnSpc>
            </a:pPr>
            <a:r>
              <a:rPr lang="en-US" sz="2000" b="0" i="0" spc="100">
                <a:solidFill>
                  <a:srgbClr val="191919"/>
                </a:solidFill>
                <a:latin typeface="Open Sans Light"/>
              </a:rPr>
              <a:t>using DDD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756131" y="7409627"/>
            <a:ext cx="2503169" cy="110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000" b="1" i="0" spc="100">
                <a:solidFill>
                  <a:srgbClr val="191919"/>
                </a:solidFill>
                <a:latin typeface="Open Sans Light"/>
              </a:rPr>
              <a:t>Pull-request</a:t>
            </a:r>
          </a:p>
          <a:p>
            <a:pPr algn="ctr">
              <a:lnSpc>
                <a:spcPts val="3000"/>
              </a:lnSpc>
            </a:pPr>
            <a:r>
              <a:rPr lang="en-US" sz="2000" b="0" i="0" spc="100">
                <a:solidFill>
                  <a:srgbClr val="191919"/>
                </a:solidFill>
                <a:latin typeface="Open Sans Light"/>
              </a:rPr>
              <a:t>colaborative culture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926659" y="7400102"/>
            <a:ext cx="2503169" cy="111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0" i="0" spc="100">
                <a:solidFill>
                  <a:srgbClr val="191919"/>
                </a:solidFill>
                <a:latin typeface="Open Sans Light"/>
              </a:rPr>
              <a:t>In-house mantained </a:t>
            </a:r>
            <a:r>
              <a:rPr lang="en-US" sz="2000" b="1" i="0" spc="100">
                <a:solidFill>
                  <a:srgbClr val="191919"/>
                </a:solidFill>
                <a:latin typeface="Open Sans Light"/>
              </a:rPr>
              <a:t>framework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424087" y="3001208"/>
            <a:ext cx="2503169" cy="110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000" b="1" i="0" spc="100">
                <a:solidFill>
                  <a:srgbClr val="191919"/>
                </a:solidFill>
                <a:latin typeface="Open Sans Light"/>
              </a:rPr>
              <a:t>On-Premise</a:t>
            </a:r>
          </a:p>
          <a:p>
            <a:pPr algn="ctr">
              <a:lnSpc>
                <a:spcPts val="2999"/>
              </a:lnSpc>
            </a:pPr>
            <a:r>
              <a:rPr lang="en-US" sz="2000" b="1" i="0" spc="100">
                <a:solidFill>
                  <a:srgbClr val="191919"/>
                </a:solidFill>
                <a:latin typeface="Open Sans Light"/>
              </a:rPr>
              <a:t>PaaS</a:t>
            </a:r>
          </a:p>
          <a:p>
            <a:pPr algn="ctr">
              <a:lnSpc>
                <a:spcPts val="3000"/>
              </a:lnSpc>
            </a:pPr>
            <a:r>
              <a:rPr lang="en-US" sz="2000" b="0" i="0" spc="100">
                <a:solidFill>
                  <a:srgbClr val="191919"/>
                </a:solidFill>
                <a:latin typeface="Open Sans Light"/>
              </a:rPr>
              <a:t>infrastructure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388634" y="2991683"/>
            <a:ext cx="2503169" cy="111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0" i="0" spc="100">
                <a:solidFill>
                  <a:srgbClr val="191919"/>
                </a:solidFill>
                <a:latin typeface="Open Sans Light"/>
              </a:rPr>
              <a:t>Standarized </a:t>
            </a:r>
            <a:r>
              <a:rPr lang="en-US" sz="2000" b="1" i="0" spc="100">
                <a:solidFill>
                  <a:srgbClr val="191919"/>
                </a:solidFill>
                <a:latin typeface="Open Sans Light"/>
              </a:rPr>
              <a:t>DevOps pipelines</a:t>
            </a:r>
            <a:r>
              <a:rPr lang="en-US" sz="2000" b="0" i="0" spc="100">
                <a:solidFill>
                  <a:srgbClr val="191919"/>
                </a:solidFill>
                <a:latin typeface="Open Sans Light"/>
              </a:rPr>
              <a:t> with CI/CD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28700" y="904875"/>
            <a:ext cx="1099399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Ecommerce Solution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28700" y="1923415"/>
            <a:ext cx="900250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Our proposal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59" name="Picture 59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28003" y="5205547"/>
            <a:ext cx="1159426" cy="1159426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85686" y="5407245"/>
            <a:ext cx="753080" cy="753080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15905" y="5380003"/>
            <a:ext cx="807563" cy="807563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71890" y="5380003"/>
            <a:ext cx="807563" cy="807563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02722" y="5345283"/>
            <a:ext cx="941750" cy="81504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48490" y="5293920"/>
            <a:ext cx="893646" cy="893646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50651" y="5355660"/>
            <a:ext cx="815042" cy="815042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34444" y="5205547"/>
            <a:ext cx="1159426" cy="11594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PaaS </a:t>
            </a:r>
            <a:r>
              <a:rPr lang="en-US" sz="4200" b="1">
                <a:solidFill>
                  <a:srgbClr val="545454"/>
                </a:solidFill>
                <a:latin typeface="Open Sans Light"/>
              </a:rPr>
              <a:t>Architecture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27847" y="1938210"/>
            <a:ext cx="4917244" cy="590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280" lvl="1" indent="-231140" algn="l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545454"/>
                </a:solidFill>
                <a:latin typeface="Open Sans Light"/>
              </a:rPr>
              <a:t>Domain driven division</a:t>
            </a:r>
          </a:p>
          <a:p>
            <a:pPr marL="462280" lvl="1" indent="-231140" algn="l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545454"/>
                </a:solidFill>
                <a:latin typeface="Open Sans Light"/>
              </a:rPr>
              <a:t>Brands isolated per namespace</a:t>
            </a:r>
          </a:p>
          <a:p>
            <a:pPr marL="462280" lvl="1" indent="-231140" algn="l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545454"/>
                </a:solidFill>
                <a:latin typeface="Open Sans Light"/>
              </a:rPr>
              <a:t>Transversal domain </a:t>
            </a:r>
            <a:r>
              <a:rPr lang="en-US" sz="2800" i="0">
                <a:solidFill>
                  <a:srgbClr val="545454"/>
                </a:solidFill>
                <a:latin typeface="Open Sans Light"/>
              </a:rPr>
              <a:t>- </a:t>
            </a:r>
            <a:r>
              <a:rPr lang="en-US" sz="2800" i="1">
                <a:solidFill>
                  <a:srgbClr val="545454"/>
                </a:solidFill>
                <a:latin typeface="Open Sans Light"/>
              </a:rPr>
              <a:t>core</a:t>
            </a:r>
          </a:p>
          <a:p>
            <a:pPr marL="924560" lvl="2" indent="-308187" algn="l">
              <a:lnSpc>
                <a:spcPts val="3919"/>
              </a:lnSpc>
              <a:buFont typeface="Arial"/>
              <a:buChar char="⚬"/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Microgateway</a:t>
            </a:r>
          </a:p>
          <a:p>
            <a:pPr marL="924560" lvl="2" indent="-308187" algn="l">
              <a:lnSpc>
                <a:spcPts val="3919"/>
              </a:lnSpc>
              <a:buFont typeface="Arial"/>
              <a:buChar char="⚬"/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Configuration Service</a:t>
            </a:r>
          </a:p>
          <a:p>
            <a:pPr marL="462280" lvl="1" indent="-231140" algn="l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3 layer architecture:</a:t>
            </a:r>
          </a:p>
          <a:p>
            <a:pPr marL="924560" lvl="2" indent="-308187" algn="l">
              <a:lnSpc>
                <a:spcPts val="3919"/>
              </a:lnSpc>
              <a:buFont typeface="Arial"/>
              <a:buChar char="⚬"/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adapter</a:t>
            </a:r>
          </a:p>
          <a:p>
            <a:pPr marL="924560" lvl="2" indent="-308187" algn="l">
              <a:lnSpc>
                <a:spcPts val="3919"/>
              </a:lnSpc>
              <a:buFont typeface="Arial"/>
              <a:buChar char="⚬"/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composite</a:t>
            </a:r>
          </a:p>
          <a:p>
            <a:pPr marL="924560" lvl="2" indent="-308187" algn="l">
              <a:lnSpc>
                <a:spcPts val="3919"/>
              </a:lnSpc>
              <a:buFont typeface="Arial"/>
              <a:buChar char="⚬"/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core</a:t>
            </a:r>
          </a:p>
          <a:p>
            <a:pPr marL="462280" lvl="1" indent="-231140" algn="l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Middlewares deployed inside each namespace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3947"/>
          <a:stretch>
            <a:fillRect/>
          </a:stretch>
        </p:blipFill>
        <p:spPr>
          <a:xfrm>
            <a:off x="6288782" y="983829"/>
            <a:ext cx="11341898" cy="85822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PaaS </a:t>
            </a:r>
            <a:r>
              <a:rPr lang="en-US" sz="4200" b="1">
                <a:solidFill>
                  <a:srgbClr val="545454"/>
                </a:solidFill>
                <a:latin typeface="Open Sans Light"/>
              </a:rPr>
              <a:t>Structure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167081" y="2657575"/>
            <a:ext cx="2464133" cy="5307261"/>
            <a:chOff x="0" y="0"/>
            <a:chExt cx="573063" cy="1234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3063" cy="1234266"/>
            </a:xfrm>
            <a:custGeom>
              <a:avLst/>
              <a:gdLst/>
              <a:ahLst/>
              <a:cxnLst/>
              <a:rect l="l" t="t" r="r" b="b"/>
              <a:pathLst>
                <a:path w="573063" h="1234266">
                  <a:moveTo>
                    <a:pt x="0" y="0"/>
                  </a:moveTo>
                  <a:lnTo>
                    <a:pt x="573063" y="0"/>
                  </a:lnTo>
                  <a:lnTo>
                    <a:pt x="573063" y="1234266"/>
                  </a:lnTo>
                  <a:lnTo>
                    <a:pt x="0" y="123426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6285" y="2210997"/>
            <a:ext cx="4642961" cy="654025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167081" y="1145868"/>
            <a:ext cx="11092219" cy="655310"/>
            <a:chOff x="0" y="0"/>
            <a:chExt cx="2579626" cy="152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79625" cy="152400"/>
            </a:xfrm>
            <a:custGeom>
              <a:avLst/>
              <a:gdLst/>
              <a:ahLst/>
              <a:cxnLst/>
              <a:rect l="l" t="t" r="r" b="b"/>
              <a:pathLst>
                <a:path w="2579625" h="152400">
                  <a:moveTo>
                    <a:pt x="0" y="0"/>
                  </a:moveTo>
                  <a:lnTo>
                    <a:pt x="2579625" y="0"/>
                  </a:lnTo>
                  <a:lnTo>
                    <a:pt x="25796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4F3F3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167081" y="1883343"/>
            <a:ext cx="11092219" cy="655310"/>
            <a:chOff x="0" y="0"/>
            <a:chExt cx="2579626" cy="152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79625" cy="152400"/>
            </a:xfrm>
            <a:custGeom>
              <a:avLst/>
              <a:gdLst/>
              <a:ahLst/>
              <a:cxnLst/>
              <a:rect l="l" t="t" r="r" b="b"/>
              <a:pathLst>
                <a:path w="2579625" h="152400">
                  <a:moveTo>
                    <a:pt x="0" y="0"/>
                  </a:moveTo>
                  <a:lnTo>
                    <a:pt x="2579625" y="0"/>
                  </a:lnTo>
                  <a:lnTo>
                    <a:pt x="25796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4F3F3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1549683" y="1253755"/>
            <a:ext cx="327016" cy="40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0" i="0">
                <a:solidFill>
                  <a:srgbClr val="000000"/>
                </a:solidFill>
                <a:latin typeface="Open Sans Light"/>
              </a:rPr>
              <a:t>F5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51882" y="1991230"/>
            <a:ext cx="1722618" cy="40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0" i="0">
                <a:solidFill>
                  <a:srgbClr val="000000"/>
                </a:solidFill>
                <a:latin typeface="Open Sans Light"/>
              </a:rPr>
              <a:t>routing layer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167081" y="8800547"/>
            <a:ext cx="11092219" cy="655310"/>
            <a:chOff x="0" y="0"/>
            <a:chExt cx="2579626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79625" cy="152400"/>
            </a:xfrm>
            <a:custGeom>
              <a:avLst/>
              <a:gdLst/>
              <a:ahLst/>
              <a:cxnLst/>
              <a:rect l="l" t="t" r="r" b="b"/>
              <a:pathLst>
                <a:path w="2579625" h="152400">
                  <a:moveTo>
                    <a:pt x="0" y="0"/>
                  </a:moveTo>
                  <a:lnTo>
                    <a:pt x="2579625" y="0"/>
                  </a:lnTo>
                  <a:lnTo>
                    <a:pt x="25796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4F3F3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167081" y="8046639"/>
            <a:ext cx="11092219" cy="655310"/>
            <a:chOff x="0" y="0"/>
            <a:chExt cx="2579626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579625" cy="152400"/>
            </a:xfrm>
            <a:custGeom>
              <a:avLst/>
              <a:gdLst/>
              <a:ahLst/>
              <a:cxnLst/>
              <a:rect l="l" t="t" r="r" b="b"/>
              <a:pathLst>
                <a:path w="2579625" h="152400">
                  <a:moveTo>
                    <a:pt x="0" y="0"/>
                  </a:moveTo>
                  <a:lnTo>
                    <a:pt x="2579625" y="0"/>
                  </a:lnTo>
                  <a:lnTo>
                    <a:pt x="25796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4F3F3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800130" y="8154527"/>
            <a:ext cx="1826121" cy="40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0" i="0">
                <a:solidFill>
                  <a:srgbClr val="000000"/>
                </a:solidFill>
                <a:latin typeface="Open Sans Light"/>
              </a:rPr>
              <a:t>services layer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58717" y="8948821"/>
            <a:ext cx="951418" cy="35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0" i="0">
                <a:solidFill>
                  <a:srgbClr val="000000"/>
                </a:solidFill>
                <a:latin typeface="Open Sans Light"/>
              </a:rPr>
              <a:t>physical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51572" y="8947034"/>
            <a:ext cx="734805" cy="35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0" i="0">
                <a:solidFill>
                  <a:srgbClr val="000000"/>
                </a:solidFill>
                <a:latin typeface="Open Sans Light"/>
              </a:rPr>
              <a:t>virtual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95241" y="8930601"/>
            <a:ext cx="822343" cy="35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0" i="0">
                <a:solidFill>
                  <a:srgbClr val="000000"/>
                </a:solidFill>
                <a:latin typeface="Open Sans Light"/>
              </a:rPr>
              <a:t>private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737735" y="8947034"/>
            <a:ext cx="722222" cy="35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0" i="0">
                <a:solidFill>
                  <a:srgbClr val="000000"/>
                </a:solidFill>
                <a:latin typeface="Open Sans Light"/>
              </a:rPr>
              <a:t>public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660615" y="2657575"/>
            <a:ext cx="1598685" cy="5307261"/>
            <a:chOff x="0" y="0"/>
            <a:chExt cx="371793" cy="123426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1793" cy="1234266"/>
            </a:xfrm>
            <a:custGeom>
              <a:avLst/>
              <a:gdLst/>
              <a:ahLst/>
              <a:cxnLst/>
              <a:rect l="l" t="t" r="r" b="b"/>
              <a:pathLst>
                <a:path w="371793" h="1234266">
                  <a:moveTo>
                    <a:pt x="0" y="0"/>
                  </a:moveTo>
                  <a:lnTo>
                    <a:pt x="371793" y="0"/>
                  </a:lnTo>
                  <a:lnTo>
                    <a:pt x="371793" y="1234266"/>
                  </a:lnTo>
                  <a:lnTo>
                    <a:pt x="0" y="1234266"/>
                  </a:lnTo>
                  <a:close/>
                </a:path>
              </a:pathLst>
            </a:custGeom>
            <a:solidFill>
              <a:srgbClr val="F4F3F3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5876280" y="4027096"/>
            <a:ext cx="1167354" cy="457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 i="0">
                <a:solidFill>
                  <a:srgbClr val="000000"/>
                </a:solidFill>
                <a:latin typeface="Open Sans Light"/>
              </a:rPr>
              <a:t>persistant</a:t>
            </a:r>
          </a:p>
          <a:p>
            <a:pPr algn="ctr">
              <a:lnSpc>
                <a:spcPts val="1800"/>
              </a:lnSpc>
            </a:pPr>
            <a:r>
              <a:rPr lang="en-US" sz="1800" b="1" i="0">
                <a:solidFill>
                  <a:srgbClr val="000000"/>
                </a:solidFill>
                <a:latin typeface="Open Sans Light"/>
              </a:rPr>
              <a:t>storage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3386166" y="2635885"/>
            <a:ext cx="2168339" cy="5307261"/>
            <a:chOff x="0" y="0"/>
            <a:chExt cx="504273" cy="123426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4273" cy="1234266"/>
            </a:xfrm>
            <a:custGeom>
              <a:avLst/>
              <a:gdLst/>
              <a:ahLst/>
              <a:cxnLst/>
              <a:rect l="l" t="t" r="r" b="b"/>
              <a:pathLst>
                <a:path w="504273" h="1234266">
                  <a:moveTo>
                    <a:pt x="0" y="0"/>
                  </a:moveTo>
                  <a:lnTo>
                    <a:pt x="504273" y="0"/>
                  </a:lnTo>
                  <a:lnTo>
                    <a:pt x="504273" y="1234266"/>
                  </a:lnTo>
                  <a:lnTo>
                    <a:pt x="0" y="1234266"/>
                  </a:lnTo>
                  <a:close/>
                </a:path>
              </a:pathLst>
            </a:custGeom>
            <a:solidFill>
              <a:srgbClr val="F4F3F3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1067128" y="2657575"/>
            <a:ext cx="2168339" cy="5307261"/>
            <a:chOff x="0" y="0"/>
            <a:chExt cx="504273" cy="123426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04273" cy="1234266"/>
            </a:xfrm>
            <a:custGeom>
              <a:avLst/>
              <a:gdLst/>
              <a:ahLst/>
              <a:cxnLst/>
              <a:rect l="l" t="t" r="r" b="b"/>
              <a:pathLst>
                <a:path w="504273" h="1234266">
                  <a:moveTo>
                    <a:pt x="0" y="0"/>
                  </a:moveTo>
                  <a:lnTo>
                    <a:pt x="504273" y="0"/>
                  </a:lnTo>
                  <a:lnTo>
                    <a:pt x="504273" y="1234266"/>
                  </a:lnTo>
                  <a:lnTo>
                    <a:pt x="0" y="1234266"/>
                  </a:lnTo>
                  <a:close/>
                </a:path>
              </a:pathLst>
            </a:custGeom>
            <a:solidFill>
              <a:srgbClr val="F4F3F3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8771704" y="2657575"/>
            <a:ext cx="2168339" cy="5307261"/>
            <a:chOff x="0" y="0"/>
            <a:chExt cx="504273" cy="123426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04273" cy="1234266"/>
            </a:xfrm>
            <a:custGeom>
              <a:avLst/>
              <a:gdLst/>
              <a:ahLst/>
              <a:cxnLst/>
              <a:rect l="l" t="t" r="r" b="b"/>
              <a:pathLst>
                <a:path w="504273" h="1234266">
                  <a:moveTo>
                    <a:pt x="0" y="0"/>
                  </a:moveTo>
                  <a:lnTo>
                    <a:pt x="504273" y="0"/>
                  </a:lnTo>
                  <a:lnTo>
                    <a:pt x="504273" y="1234266"/>
                  </a:lnTo>
                  <a:lnTo>
                    <a:pt x="0" y="1234266"/>
                  </a:lnTo>
                  <a:close/>
                </a:path>
              </a:pathLst>
            </a:custGeom>
            <a:solidFill>
              <a:srgbClr val="F4F3F3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14136961" y="3045608"/>
            <a:ext cx="666750" cy="27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b="1" i="0">
                <a:solidFill>
                  <a:srgbClr val="0021AD"/>
                </a:solidFill>
                <a:latin typeface="Open Sans Light"/>
              </a:rPr>
              <a:t>node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852683" y="3045608"/>
            <a:ext cx="666750" cy="27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b="1" i="0">
                <a:solidFill>
                  <a:srgbClr val="0021AD"/>
                </a:solidFill>
                <a:latin typeface="Open Sans Light"/>
              </a:rPr>
              <a:t>node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22498" y="3045608"/>
            <a:ext cx="666750" cy="27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b="1" i="0">
                <a:solidFill>
                  <a:srgbClr val="0021AD"/>
                </a:solidFill>
                <a:latin typeface="Open Sans Light"/>
              </a:rPr>
              <a:t>node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6167081" y="2657575"/>
            <a:ext cx="2464133" cy="5285571"/>
            <a:chOff x="0" y="0"/>
            <a:chExt cx="2370535" cy="5084801"/>
          </a:xfrm>
        </p:grpSpPr>
        <p:sp>
          <p:nvSpPr>
            <p:cNvPr id="36" name="Freeform 36"/>
            <p:cNvSpPr/>
            <p:nvPr/>
          </p:nvSpPr>
          <p:spPr>
            <a:xfrm>
              <a:off x="72390" y="72390"/>
              <a:ext cx="2225755" cy="4940021"/>
            </a:xfrm>
            <a:custGeom>
              <a:avLst/>
              <a:gdLst/>
              <a:ahLst/>
              <a:cxnLst/>
              <a:rect l="l" t="t" r="r" b="b"/>
              <a:pathLst>
                <a:path w="2225755" h="4940021">
                  <a:moveTo>
                    <a:pt x="0" y="0"/>
                  </a:moveTo>
                  <a:lnTo>
                    <a:pt x="2225755" y="0"/>
                  </a:lnTo>
                  <a:lnTo>
                    <a:pt x="2225755" y="4940021"/>
                  </a:lnTo>
                  <a:lnTo>
                    <a:pt x="0" y="4940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2370535" cy="5084801"/>
            </a:xfrm>
            <a:custGeom>
              <a:avLst/>
              <a:gdLst/>
              <a:ahLst/>
              <a:cxnLst/>
              <a:rect l="l" t="t" r="r" b="b"/>
              <a:pathLst>
                <a:path w="2370535" h="5084801">
                  <a:moveTo>
                    <a:pt x="2225755" y="4940021"/>
                  </a:moveTo>
                  <a:lnTo>
                    <a:pt x="2370535" y="4940021"/>
                  </a:lnTo>
                  <a:lnTo>
                    <a:pt x="2370535" y="5084801"/>
                  </a:lnTo>
                  <a:lnTo>
                    <a:pt x="2225754" y="5084801"/>
                  </a:lnTo>
                  <a:lnTo>
                    <a:pt x="2225754" y="494002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940021"/>
                  </a:lnTo>
                  <a:lnTo>
                    <a:pt x="0" y="4940021"/>
                  </a:lnTo>
                  <a:lnTo>
                    <a:pt x="0" y="144780"/>
                  </a:lnTo>
                  <a:close/>
                  <a:moveTo>
                    <a:pt x="0" y="4940021"/>
                  </a:moveTo>
                  <a:lnTo>
                    <a:pt x="144780" y="4940021"/>
                  </a:lnTo>
                  <a:lnTo>
                    <a:pt x="144780" y="5084801"/>
                  </a:lnTo>
                  <a:lnTo>
                    <a:pt x="0" y="5084801"/>
                  </a:lnTo>
                  <a:lnTo>
                    <a:pt x="0" y="4940021"/>
                  </a:lnTo>
                  <a:close/>
                  <a:moveTo>
                    <a:pt x="2225755" y="144780"/>
                  </a:moveTo>
                  <a:lnTo>
                    <a:pt x="2370535" y="144780"/>
                  </a:lnTo>
                  <a:lnTo>
                    <a:pt x="2370535" y="4940021"/>
                  </a:lnTo>
                  <a:lnTo>
                    <a:pt x="2225754" y="4940021"/>
                  </a:lnTo>
                  <a:lnTo>
                    <a:pt x="2225754" y="144780"/>
                  </a:lnTo>
                  <a:close/>
                  <a:moveTo>
                    <a:pt x="144780" y="4940021"/>
                  </a:moveTo>
                  <a:lnTo>
                    <a:pt x="2225755" y="4940021"/>
                  </a:lnTo>
                  <a:lnTo>
                    <a:pt x="2225755" y="5084801"/>
                  </a:lnTo>
                  <a:lnTo>
                    <a:pt x="144780" y="5084801"/>
                  </a:lnTo>
                  <a:lnTo>
                    <a:pt x="144780" y="4940021"/>
                  </a:lnTo>
                  <a:close/>
                  <a:moveTo>
                    <a:pt x="2225755" y="0"/>
                  </a:moveTo>
                  <a:lnTo>
                    <a:pt x="2370535" y="0"/>
                  </a:lnTo>
                  <a:lnTo>
                    <a:pt x="2370535" y="144780"/>
                  </a:lnTo>
                  <a:lnTo>
                    <a:pt x="2225754" y="144780"/>
                  </a:lnTo>
                  <a:lnTo>
                    <a:pt x="222575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25755" y="0"/>
                  </a:lnTo>
                  <a:lnTo>
                    <a:pt x="222575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8D0D8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6924116" y="3045608"/>
            <a:ext cx="950065" cy="27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b="1" i="0">
                <a:solidFill>
                  <a:srgbClr val="000000"/>
                </a:solidFill>
                <a:latin typeface="Open Sans Light"/>
              </a:rPr>
              <a:t>master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0979" y="2787982"/>
            <a:ext cx="1555111" cy="1555111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0979" y="4637836"/>
            <a:ext cx="1555111" cy="1555111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0979" y="6524395"/>
            <a:ext cx="1555111" cy="155511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28449" y="3712909"/>
            <a:ext cx="1854850" cy="1981317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23872" y="5842502"/>
            <a:ext cx="1854850" cy="1981317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42911" y="3712909"/>
            <a:ext cx="1854850" cy="1981317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77244" y="4747115"/>
            <a:ext cx="928743" cy="890045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038460" y="5737773"/>
            <a:ext cx="806311" cy="63740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358861" y="1768312"/>
            <a:ext cx="884006" cy="88400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562636" y="1251728"/>
            <a:ext cx="476457" cy="47645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310135" y="8915758"/>
            <a:ext cx="893822" cy="461327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46544" y="8777033"/>
            <a:ext cx="1187286" cy="702338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699748" y="8842751"/>
            <a:ext cx="779766" cy="570900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545960" y="8915758"/>
            <a:ext cx="597622" cy="457753"/>
          </a:xfrm>
          <a:prstGeom prst="rect">
            <a:avLst/>
          </a:prstGeom>
        </p:spPr>
      </p:pic>
      <p:sp>
        <p:nvSpPr>
          <p:cNvPr id="53" name="TextBox 53"/>
          <p:cNvSpPr txBox="1"/>
          <p:nvPr/>
        </p:nvSpPr>
        <p:spPr>
          <a:xfrm>
            <a:off x="4232741" y="2924680"/>
            <a:ext cx="531587" cy="27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b="1" i="0">
                <a:solidFill>
                  <a:srgbClr val="000000"/>
                </a:solidFill>
                <a:latin typeface="Open Sans Light"/>
              </a:rPr>
              <a:t>scm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150213" y="4851471"/>
            <a:ext cx="634684" cy="27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b="1" i="0">
                <a:solidFill>
                  <a:srgbClr val="000000"/>
                </a:solidFill>
                <a:latin typeface="Open Sans Light"/>
              </a:rPr>
              <a:t>ci/cd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720979" y="6693958"/>
            <a:ext cx="1493152" cy="27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b="1" i="0">
                <a:solidFill>
                  <a:srgbClr val="000000"/>
                </a:solidFill>
                <a:latin typeface="Open Sans Light"/>
              </a:rPr>
              <a:t>monitoring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649731" y="4027096"/>
            <a:ext cx="1498835" cy="457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i="0">
                <a:solidFill>
                  <a:srgbClr val="000000"/>
                </a:solidFill>
                <a:latin typeface="Open Sans Light"/>
              </a:rPr>
              <a:t>API</a:t>
            </a:r>
          </a:p>
          <a:p>
            <a:pPr algn="ctr">
              <a:lnSpc>
                <a:spcPts val="1800"/>
              </a:lnSpc>
            </a:pPr>
            <a:r>
              <a:rPr lang="en-US" sz="1800" i="0">
                <a:solidFill>
                  <a:srgbClr val="000000"/>
                </a:solidFill>
                <a:latin typeface="Open Sans Light"/>
              </a:rPr>
              <a:t>Authentication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93335" y="4963123"/>
            <a:ext cx="1011625" cy="23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i="0">
                <a:solidFill>
                  <a:srgbClr val="000000"/>
                </a:solidFill>
                <a:latin typeface="Open Sans Light"/>
              </a:rPr>
              <a:t>Datastore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883864" y="5773556"/>
            <a:ext cx="1030567" cy="23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i="0">
                <a:solidFill>
                  <a:srgbClr val="000000"/>
                </a:solidFill>
                <a:latin typeface="Open Sans Light"/>
              </a:rPr>
              <a:t>Scheduler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653248" y="6515357"/>
            <a:ext cx="1495317" cy="457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i="0">
                <a:solidFill>
                  <a:srgbClr val="000000"/>
                </a:solidFill>
                <a:latin typeface="Open Sans Light"/>
              </a:rPr>
              <a:t>Management /</a:t>
            </a:r>
          </a:p>
          <a:p>
            <a:pPr algn="ctr">
              <a:lnSpc>
                <a:spcPts val="1800"/>
              </a:lnSpc>
            </a:pPr>
            <a:r>
              <a:rPr lang="en-US" sz="1800" i="0">
                <a:solidFill>
                  <a:srgbClr val="000000"/>
                </a:solidFill>
                <a:latin typeface="Open Sans Light"/>
              </a:rPr>
              <a:t>Replication</a:t>
            </a:r>
          </a:p>
        </p:txBody>
      </p:sp>
      <p:pic>
        <p:nvPicPr>
          <p:cNvPr id="60" name="Picture 6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176278" y="3320621"/>
            <a:ext cx="644513" cy="742598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856233" y="5289516"/>
            <a:ext cx="1222644" cy="243510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245008" y="6997369"/>
            <a:ext cx="507052" cy="507052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7"/>
          <a:srcRect b="32726"/>
          <a:stretch>
            <a:fillRect/>
          </a:stretch>
        </p:blipFill>
        <p:spPr>
          <a:xfrm>
            <a:off x="4150213" y="7549239"/>
            <a:ext cx="739367" cy="497400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223872" y="3735431"/>
            <a:ext cx="1833766" cy="1958795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928449" y="5865023"/>
            <a:ext cx="1833766" cy="1958795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543999" y="5842784"/>
            <a:ext cx="1830358" cy="19551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2069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595030" y="4268951"/>
            <a:ext cx="11692970" cy="170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020301"/>
                </a:solidFill>
                <a:latin typeface="Open Sans Light"/>
              </a:rPr>
              <a:t>Not allways</a:t>
            </a:r>
          </a:p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020301"/>
                </a:solidFill>
                <a:latin typeface="Open Sans Light"/>
              </a:rPr>
              <a:t>an easy</a:t>
            </a:r>
            <a:r>
              <a:rPr lang="en-US" sz="5600" b="0">
                <a:solidFill>
                  <a:srgbClr val="020301"/>
                </a:solidFill>
                <a:latin typeface="Open Sans Light"/>
              </a:rPr>
              <a:t> </a:t>
            </a:r>
            <a:r>
              <a:rPr lang="en-US" sz="5600" b="1">
                <a:solidFill>
                  <a:srgbClr val="000000"/>
                </a:solidFill>
                <a:latin typeface="Open Sans Light"/>
              </a:rPr>
              <a:t>decision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15227832" y="9268952"/>
            <a:ext cx="2159737" cy="3737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433" y="16433"/>
            <a:ext cx="6819295" cy="103198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652969">
            <a:off x="3394839" y="923513"/>
            <a:ext cx="1254350" cy="42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Java</a:t>
            </a:r>
          </a:p>
        </p:txBody>
      </p:sp>
      <p:sp>
        <p:nvSpPr>
          <p:cNvPr id="7" name="TextBox 7"/>
          <p:cNvSpPr txBox="1"/>
          <p:nvPr/>
        </p:nvSpPr>
        <p:spPr>
          <a:xfrm rot="-936776">
            <a:off x="1224518" y="1399591"/>
            <a:ext cx="1254350" cy="42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Node.js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070" y="6921771"/>
            <a:ext cx="6505954" cy="249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Open Sans Light"/>
              </a:rPr>
              <a:t>BLOCKING</a:t>
            </a:r>
          </a:p>
          <a:p>
            <a:pPr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Open Sans Light"/>
              </a:rPr>
              <a:t>VS.</a:t>
            </a:r>
          </a:p>
          <a:p>
            <a:pPr>
              <a:lnSpc>
                <a:spcPts val="6500"/>
              </a:lnSpc>
            </a:pPr>
            <a:r>
              <a:rPr lang="en-US" sz="6500">
                <a:solidFill>
                  <a:srgbClr val="000000"/>
                </a:solidFill>
                <a:latin typeface="Open Sans Light"/>
              </a:rPr>
              <a:t>N</a:t>
            </a:r>
            <a:r>
              <a:rPr lang="en-US" sz="6500" b="0">
                <a:solidFill>
                  <a:srgbClr val="000000"/>
                </a:solidFill>
                <a:latin typeface="Open Sans Light"/>
              </a:rPr>
              <a:t>ON-BLOCKING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7059" y="654969"/>
            <a:ext cx="2159737" cy="3737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03652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3421" y="1575346"/>
            <a:ext cx="6445879" cy="68756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23277"/>
            <a:ext cx="9144000" cy="10263723"/>
            <a:chOff x="0" y="0"/>
            <a:chExt cx="2126544" cy="23869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6544" cy="2386949"/>
            </a:xfrm>
            <a:custGeom>
              <a:avLst/>
              <a:gdLst/>
              <a:ahLst/>
              <a:cxnLst/>
              <a:rect l="l" t="t" r="r" b="b"/>
              <a:pathLst>
                <a:path w="2126544" h="2386949">
                  <a:moveTo>
                    <a:pt x="0" y="0"/>
                  </a:moveTo>
                  <a:lnTo>
                    <a:pt x="2126544" y="0"/>
                  </a:lnTo>
                  <a:lnTo>
                    <a:pt x="2126544" y="2386949"/>
                  </a:lnTo>
                  <a:lnTo>
                    <a:pt x="0" y="238694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904875"/>
            <a:ext cx="1099399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Blocking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028700" y="4845707"/>
            <a:ext cx="2030353" cy="3044181"/>
          </a:xfrm>
          <a:prstGeom prst="rect">
            <a:avLst/>
          </a:prstGeom>
          <a:solidFill>
            <a:srgbClr val="A6A6A6">
              <a:alpha val="19607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5089407" y="4845707"/>
            <a:ext cx="2030353" cy="3044181"/>
          </a:xfrm>
          <a:prstGeom prst="rect">
            <a:avLst/>
          </a:prstGeom>
          <a:solidFill>
            <a:srgbClr val="A6A6A6">
              <a:alpha val="19607"/>
            </a:srgbClr>
          </a:solidFill>
        </p:spPr>
      </p:sp>
      <p:sp>
        <p:nvSpPr>
          <p:cNvPr id="9" name="AutoShape 9"/>
          <p:cNvSpPr/>
          <p:nvPr/>
        </p:nvSpPr>
        <p:spPr>
          <a:xfrm>
            <a:off x="3059053" y="4845707"/>
            <a:ext cx="2030353" cy="3044181"/>
          </a:xfrm>
          <a:prstGeom prst="rect">
            <a:avLst/>
          </a:prstGeom>
          <a:solidFill>
            <a:srgbClr val="737373">
              <a:alpha val="40000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7119760" y="4845707"/>
            <a:ext cx="2030353" cy="3044181"/>
          </a:xfrm>
          <a:prstGeom prst="rect">
            <a:avLst/>
          </a:prstGeom>
          <a:solidFill>
            <a:srgbClr val="737373">
              <a:alpha val="40000"/>
            </a:srgbClr>
          </a:solidFill>
        </p:spPr>
      </p:sp>
      <p:sp>
        <p:nvSpPr>
          <p:cNvPr id="11" name="AutoShape 11"/>
          <p:cNvSpPr/>
          <p:nvPr/>
        </p:nvSpPr>
        <p:spPr>
          <a:xfrm>
            <a:off x="1271226" y="5044061"/>
            <a:ext cx="1453488" cy="347782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12" name="AutoShape 12"/>
          <p:cNvSpPr/>
          <p:nvPr/>
        </p:nvSpPr>
        <p:spPr>
          <a:xfrm>
            <a:off x="1997970" y="5806248"/>
            <a:ext cx="3041445" cy="318967"/>
          </a:xfrm>
          <a:prstGeom prst="rect">
            <a:avLst/>
          </a:prstGeom>
          <a:solidFill>
            <a:srgbClr val="A6A6A6"/>
          </a:solidFill>
        </p:spPr>
      </p:sp>
      <p:sp>
        <p:nvSpPr>
          <p:cNvPr id="13" name="AutoShape 13"/>
          <p:cNvSpPr/>
          <p:nvPr/>
        </p:nvSpPr>
        <p:spPr>
          <a:xfrm>
            <a:off x="2724714" y="6588682"/>
            <a:ext cx="3041445" cy="318967"/>
          </a:xfrm>
          <a:prstGeom prst="rect">
            <a:avLst/>
          </a:prstGeom>
          <a:solidFill>
            <a:srgbClr val="A6A6A6"/>
          </a:solidFill>
        </p:spPr>
      </p:sp>
      <p:sp>
        <p:nvSpPr>
          <p:cNvPr id="14" name="AutoShape 14"/>
          <p:cNvSpPr/>
          <p:nvPr/>
        </p:nvSpPr>
        <p:spPr>
          <a:xfrm>
            <a:off x="5089407" y="6588682"/>
            <a:ext cx="1179943" cy="318967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15" name="AutoShape 15"/>
          <p:cNvSpPr/>
          <p:nvPr/>
        </p:nvSpPr>
        <p:spPr>
          <a:xfrm>
            <a:off x="4037485" y="7381807"/>
            <a:ext cx="3041445" cy="318967"/>
          </a:xfrm>
          <a:prstGeom prst="rect">
            <a:avLst/>
          </a:prstGeom>
          <a:solidFill>
            <a:srgbClr val="A6A6A6"/>
          </a:solidFill>
        </p:spPr>
      </p:sp>
      <p:sp>
        <p:nvSpPr>
          <p:cNvPr id="16" name="AutoShape 16"/>
          <p:cNvSpPr/>
          <p:nvPr/>
        </p:nvSpPr>
        <p:spPr>
          <a:xfrm>
            <a:off x="6269349" y="7381807"/>
            <a:ext cx="2003860" cy="318967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17" name="TextBox 17"/>
          <p:cNvSpPr txBox="1"/>
          <p:nvPr/>
        </p:nvSpPr>
        <p:spPr>
          <a:xfrm>
            <a:off x="6299585" y="904875"/>
            <a:ext cx="1099399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Non-Blocking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79191" y="904875"/>
            <a:ext cx="531739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vs.</a:t>
            </a:r>
          </a:p>
        </p:txBody>
      </p:sp>
      <p:sp>
        <p:nvSpPr>
          <p:cNvPr id="19" name="AutoShape 19"/>
          <p:cNvSpPr/>
          <p:nvPr/>
        </p:nvSpPr>
        <p:spPr>
          <a:xfrm>
            <a:off x="2724714" y="5803479"/>
            <a:ext cx="2364693" cy="321736"/>
          </a:xfrm>
          <a:prstGeom prst="rect">
            <a:avLst/>
          </a:prstGeom>
          <a:solidFill>
            <a:srgbClr val="3EDAD8"/>
          </a:solidFill>
        </p:spPr>
      </p:sp>
      <p:sp>
        <p:nvSpPr>
          <p:cNvPr id="20" name="AutoShape 20"/>
          <p:cNvSpPr/>
          <p:nvPr/>
        </p:nvSpPr>
        <p:spPr>
          <a:xfrm>
            <a:off x="9137887" y="4845707"/>
            <a:ext cx="2030353" cy="3044181"/>
          </a:xfrm>
          <a:prstGeom prst="rect">
            <a:avLst/>
          </a:prstGeom>
          <a:solidFill>
            <a:srgbClr val="A6A6A6">
              <a:alpha val="19607"/>
            </a:srgbClr>
          </a:solidFill>
        </p:spPr>
      </p:sp>
      <p:sp>
        <p:nvSpPr>
          <p:cNvPr id="21" name="AutoShape 21"/>
          <p:cNvSpPr/>
          <p:nvPr/>
        </p:nvSpPr>
        <p:spPr>
          <a:xfrm>
            <a:off x="13198593" y="4845707"/>
            <a:ext cx="2030353" cy="3044181"/>
          </a:xfrm>
          <a:prstGeom prst="rect">
            <a:avLst/>
          </a:prstGeom>
          <a:solidFill>
            <a:srgbClr val="A6A6A6">
              <a:alpha val="19607"/>
            </a:srgbClr>
          </a:solidFill>
        </p:spPr>
      </p:sp>
      <p:sp>
        <p:nvSpPr>
          <p:cNvPr id="22" name="AutoShape 22"/>
          <p:cNvSpPr/>
          <p:nvPr/>
        </p:nvSpPr>
        <p:spPr>
          <a:xfrm>
            <a:off x="11168240" y="4845707"/>
            <a:ext cx="2030353" cy="3044181"/>
          </a:xfrm>
          <a:prstGeom prst="rect">
            <a:avLst/>
          </a:prstGeom>
          <a:solidFill>
            <a:srgbClr val="737373">
              <a:alpha val="40000"/>
            </a:srgbClr>
          </a:solidFill>
        </p:spPr>
      </p:sp>
      <p:sp>
        <p:nvSpPr>
          <p:cNvPr id="23" name="AutoShape 23"/>
          <p:cNvSpPr/>
          <p:nvPr/>
        </p:nvSpPr>
        <p:spPr>
          <a:xfrm>
            <a:off x="15228947" y="4845707"/>
            <a:ext cx="2030353" cy="3044181"/>
          </a:xfrm>
          <a:prstGeom prst="rect">
            <a:avLst/>
          </a:prstGeom>
          <a:solidFill>
            <a:srgbClr val="737373">
              <a:alpha val="40000"/>
            </a:srgbClr>
          </a:solidFill>
        </p:spPr>
      </p:sp>
      <p:sp>
        <p:nvSpPr>
          <p:cNvPr id="24" name="AutoShape 24"/>
          <p:cNvSpPr/>
          <p:nvPr/>
        </p:nvSpPr>
        <p:spPr>
          <a:xfrm>
            <a:off x="9380412" y="5044061"/>
            <a:ext cx="1453488" cy="347782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25" name="AutoShape 25"/>
          <p:cNvSpPr/>
          <p:nvPr/>
        </p:nvSpPr>
        <p:spPr>
          <a:xfrm>
            <a:off x="10833901" y="6588682"/>
            <a:ext cx="1179943" cy="318967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26" name="AutoShape 26"/>
          <p:cNvSpPr/>
          <p:nvPr/>
        </p:nvSpPr>
        <p:spPr>
          <a:xfrm>
            <a:off x="12154602" y="7381807"/>
            <a:ext cx="2003860" cy="318967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27" name="AutoShape 27"/>
          <p:cNvSpPr/>
          <p:nvPr/>
        </p:nvSpPr>
        <p:spPr>
          <a:xfrm>
            <a:off x="10107156" y="5803479"/>
            <a:ext cx="2364693" cy="321736"/>
          </a:xfrm>
          <a:prstGeom prst="rect">
            <a:avLst/>
          </a:prstGeom>
          <a:solidFill>
            <a:srgbClr val="3EDAD8"/>
          </a:solidFill>
        </p:spPr>
      </p:sp>
      <p:sp>
        <p:nvSpPr>
          <p:cNvPr id="28" name="TextBox 28"/>
          <p:cNvSpPr txBox="1"/>
          <p:nvPr/>
        </p:nvSpPr>
        <p:spPr>
          <a:xfrm>
            <a:off x="2598137" y="4369435"/>
            <a:ext cx="450464" cy="38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mo"/>
              </a:rPr>
              <a:t>30s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701222" y="4369435"/>
            <a:ext cx="388185" cy="38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mo"/>
              </a:rPr>
              <a:t>1m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85178" y="4369435"/>
            <a:ext cx="838517" cy="38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mo"/>
              </a:rPr>
              <a:t>1m30s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77085" y="4369435"/>
            <a:ext cx="388185" cy="38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mo"/>
              </a:rPr>
              <a:t>2m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717776" y="4398250"/>
            <a:ext cx="450464" cy="38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mo"/>
              </a:rPr>
              <a:t>30s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810408" y="4369435"/>
            <a:ext cx="388185" cy="38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mo"/>
              </a:rPr>
              <a:t>1m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390430" y="4369435"/>
            <a:ext cx="838517" cy="38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mo"/>
              </a:rPr>
              <a:t>1m30s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871115" y="4369435"/>
            <a:ext cx="388185" cy="38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mo"/>
              </a:rPr>
              <a:t>2m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5726275" y="5480936"/>
            <a:ext cx="5075883" cy="43145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1620520" y="5480936"/>
            <a:ext cx="5075883" cy="43145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3822463" y="3120619"/>
            <a:ext cx="4226028" cy="114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Open Sans Light"/>
              </a:rPr>
              <a:t>1m47s</a:t>
            </a:r>
          </a:p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Each request blocks a thread</a:t>
            </a:r>
          </a:p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until it's completed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836123" y="3120619"/>
            <a:ext cx="4106614" cy="114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Open Sans Light"/>
              </a:rPr>
              <a:t>1m15s</a:t>
            </a:r>
          </a:p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Single thread shared that</a:t>
            </a:r>
          </a:p>
          <a:p>
            <a:pPr algn="r">
              <a:lnSpc>
                <a:spcPts val="307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doesn't block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997319" y="8196503"/>
            <a:ext cx="4081611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fixable adding a </a:t>
            </a:r>
            <a:r>
              <a:rPr lang="en-US" sz="2400" b="1">
                <a:solidFill>
                  <a:srgbClr val="000000"/>
                </a:solidFill>
                <a:latin typeface="Open Sans Light"/>
              </a:rPr>
              <a:t>thread pool,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implies </a:t>
            </a:r>
            <a:r>
              <a:rPr lang="en-US" sz="2400" b="1">
                <a:solidFill>
                  <a:srgbClr val="000000"/>
                </a:solidFill>
                <a:latin typeface="Open Sans Light"/>
              </a:rPr>
              <a:t>more resources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542692" y="8196503"/>
            <a:ext cx="5311803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g</a:t>
            </a:r>
            <a:r>
              <a:rPr lang="en-US" sz="2400" b="0">
                <a:solidFill>
                  <a:srgbClr val="000000"/>
                </a:solidFill>
                <a:latin typeface="Open Sans Light"/>
              </a:rPr>
              <a:t>reat for </a:t>
            </a:r>
            <a:r>
              <a:rPr lang="en-US" sz="2400" b="1">
                <a:solidFill>
                  <a:srgbClr val="000000"/>
                </a:solidFill>
                <a:latin typeface="Open Sans Light"/>
              </a:rPr>
              <a:t>faster I/O</a:t>
            </a:r>
            <a:r>
              <a:rPr lang="en-US" sz="2400" b="0">
                <a:solidFill>
                  <a:srgbClr val="000000"/>
                </a:solidFill>
                <a:latin typeface="Open Sans Light"/>
              </a:rPr>
              <a:t>,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sucks @ </a:t>
            </a:r>
            <a:r>
              <a:rPr lang="en-US" sz="2400" b="1">
                <a:solidFill>
                  <a:srgbClr val="000000"/>
                </a:solidFill>
                <a:latin typeface="Open Sans Light"/>
              </a:rPr>
              <a:t>heavy computational</a:t>
            </a:r>
            <a:r>
              <a:rPr lang="en-US" sz="2400">
                <a:solidFill>
                  <a:srgbClr val="000000"/>
                </a:solidFill>
                <a:latin typeface="Open Sans Light"/>
              </a:rPr>
              <a:t> tasks</a:t>
            </a: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90430" y="3436086"/>
            <a:ext cx="554734" cy="55473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23277"/>
            <a:ext cx="9144000" cy="10263723"/>
            <a:chOff x="0" y="0"/>
            <a:chExt cx="2126544" cy="23869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6544" cy="2386949"/>
            </a:xfrm>
            <a:custGeom>
              <a:avLst/>
              <a:gdLst/>
              <a:ahLst/>
              <a:cxnLst/>
              <a:rect l="l" t="t" r="r" b="b"/>
              <a:pathLst>
                <a:path w="2126544" h="2386949">
                  <a:moveTo>
                    <a:pt x="0" y="0"/>
                  </a:moveTo>
                  <a:lnTo>
                    <a:pt x="2126544" y="0"/>
                  </a:lnTo>
                  <a:lnTo>
                    <a:pt x="2126544" y="2386949"/>
                  </a:lnTo>
                  <a:lnTo>
                    <a:pt x="0" y="238694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788382" y="6739268"/>
            <a:ext cx="6333145" cy="1890246"/>
            <a:chOff x="0" y="0"/>
            <a:chExt cx="2212626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12627" cy="660400"/>
            </a:xfrm>
            <a:custGeom>
              <a:avLst/>
              <a:gdLst/>
              <a:ahLst/>
              <a:cxnLst/>
              <a:rect l="l" t="t" r="r" b="b"/>
              <a:pathLst>
                <a:path w="2212627" h="660400">
                  <a:moveTo>
                    <a:pt x="2088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88167" y="0"/>
                  </a:lnTo>
                  <a:cubicBezTo>
                    <a:pt x="2156746" y="0"/>
                    <a:pt x="2212627" y="55880"/>
                    <a:pt x="2212627" y="124460"/>
                  </a:cubicBezTo>
                  <a:lnTo>
                    <a:pt x="2212627" y="535940"/>
                  </a:lnTo>
                  <a:cubicBezTo>
                    <a:pt x="2212627" y="604520"/>
                    <a:pt x="2156746" y="660400"/>
                    <a:pt x="2088167" y="6604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72927" y="6724861"/>
            <a:ext cx="2891418" cy="1904654"/>
            <a:chOff x="0" y="0"/>
            <a:chExt cx="1010182" cy="6654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0182" cy="665434"/>
            </a:xfrm>
            <a:custGeom>
              <a:avLst/>
              <a:gdLst/>
              <a:ahLst/>
              <a:cxnLst/>
              <a:rect l="l" t="t" r="r" b="b"/>
              <a:pathLst>
                <a:path w="1010182" h="665434">
                  <a:moveTo>
                    <a:pt x="885722" y="665434"/>
                  </a:moveTo>
                  <a:lnTo>
                    <a:pt x="124460" y="665434"/>
                  </a:lnTo>
                  <a:cubicBezTo>
                    <a:pt x="55880" y="665434"/>
                    <a:pt x="0" y="609554"/>
                    <a:pt x="0" y="5409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85722" y="0"/>
                  </a:lnTo>
                  <a:cubicBezTo>
                    <a:pt x="954302" y="0"/>
                    <a:pt x="1010182" y="55880"/>
                    <a:pt x="1010182" y="124460"/>
                  </a:cubicBezTo>
                  <a:lnTo>
                    <a:pt x="1010182" y="540974"/>
                  </a:lnTo>
                  <a:cubicBezTo>
                    <a:pt x="1010182" y="609554"/>
                    <a:pt x="954302" y="665434"/>
                    <a:pt x="885722" y="665434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27847" y="904875"/>
            <a:ext cx="8210039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Blocking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85299" y="9603456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8058018" y="9258300"/>
            <a:ext cx="2159737" cy="37373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137887" y="904875"/>
            <a:ext cx="815569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Non-Blocking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5073" y="4101991"/>
            <a:ext cx="165785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02701" y="6919851"/>
            <a:ext cx="4753186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Light"/>
              </a:rPr>
              <a:t>Scripted</a:t>
            </a:r>
          </a:p>
          <a:p>
            <a:pPr marL="0" lvl="0" indent="0" algn="r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Light"/>
              </a:rPr>
              <a:t>Function-orie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n</a:t>
            </a:r>
            <a:r>
              <a:rPr lang="en-US" sz="2800">
                <a:solidFill>
                  <a:srgbClr val="FFFFFF"/>
                </a:solidFill>
                <a:latin typeface="Open Sans Light"/>
              </a:rPr>
              <a:t>te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d</a:t>
            </a:r>
          </a:p>
          <a:p>
            <a:pPr algn="r"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Open Sans Light"/>
              </a:rPr>
              <a:t>Not 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str</a:t>
            </a:r>
            <a:r>
              <a:rPr lang="en-US" sz="2800">
                <a:solidFill>
                  <a:srgbClr val="FFFFFF"/>
                </a:solidFill>
                <a:latin typeface="Open Sans Light"/>
              </a:rPr>
              <a:t>ong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l</a:t>
            </a:r>
            <a:r>
              <a:rPr lang="en-US" sz="2800">
                <a:solidFill>
                  <a:srgbClr val="FFFFFF"/>
                </a:solidFill>
                <a:latin typeface="Open Sans Light"/>
              </a:rPr>
              <a:t>e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ly-typ</a:t>
            </a:r>
            <a:r>
              <a:rPr lang="en-US" sz="2800">
                <a:solidFill>
                  <a:srgbClr val="FFFFFF"/>
                </a:solidFill>
                <a:latin typeface="Open Sans Light"/>
              </a:rPr>
              <a:t>e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62987" y="6739268"/>
            <a:ext cx="6203476" cy="1890246"/>
            <a:chOff x="0" y="0"/>
            <a:chExt cx="2167324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67324" cy="660400"/>
            </a:xfrm>
            <a:custGeom>
              <a:avLst/>
              <a:gdLst/>
              <a:ahLst/>
              <a:cxnLst/>
              <a:rect l="l" t="t" r="r" b="b"/>
              <a:pathLst>
                <a:path w="2167324" h="660400">
                  <a:moveTo>
                    <a:pt x="204286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2864" y="0"/>
                  </a:lnTo>
                  <a:cubicBezTo>
                    <a:pt x="2111444" y="0"/>
                    <a:pt x="2167324" y="55880"/>
                    <a:pt x="2167324" y="124460"/>
                  </a:cubicBezTo>
                  <a:lnTo>
                    <a:pt x="2167324" y="535940"/>
                  </a:lnTo>
                  <a:cubicBezTo>
                    <a:pt x="2167324" y="604520"/>
                    <a:pt x="2111444" y="660400"/>
                    <a:pt x="2042864" y="6604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513866" y="6724861"/>
            <a:ext cx="2891418" cy="1904654"/>
            <a:chOff x="0" y="0"/>
            <a:chExt cx="1010182" cy="66543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0182" cy="665434"/>
            </a:xfrm>
            <a:custGeom>
              <a:avLst/>
              <a:gdLst/>
              <a:ahLst/>
              <a:cxnLst/>
              <a:rect l="l" t="t" r="r" b="b"/>
              <a:pathLst>
                <a:path w="1010182" h="665434">
                  <a:moveTo>
                    <a:pt x="885722" y="665434"/>
                  </a:moveTo>
                  <a:lnTo>
                    <a:pt x="124460" y="665434"/>
                  </a:lnTo>
                  <a:cubicBezTo>
                    <a:pt x="55880" y="665434"/>
                    <a:pt x="0" y="609554"/>
                    <a:pt x="0" y="5409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85722" y="0"/>
                  </a:lnTo>
                  <a:cubicBezTo>
                    <a:pt x="954302" y="0"/>
                    <a:pt x="1010182" y="55880"/>
                    <a:pt x="1010182" y="124460"/>
                  </a:cubicBezTo>
                  <a:lnTo>
                    <a:pt x="1010182" y="540974"/>
                  </a:lnTo>
                  <a:cubicBezTo>
                    <a:pt x="1010182" y="609554"/>
                    <a:pt x="954302" y="665434"/>
                    <a:pt x="885722" y="665434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536732" y="6919851"/>
            <a:ext cx="4648567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buFont typeface="Arial"/>
              <a:buChar char="•"/>
            </a:pPr>
            <a:r>
              <a:rPr lang="en-US" sz="2800" i="0">
                <a:solidFill>
                  <a:srgbClr val="FFFFFF"/>
                </a:solidFill>
                <a:latin typeface="Open Sans Light"/>
              </a:rPr>
              <a:t>Comp</a:t>
            </a:r>
            <a:r>
              <a:rPr lang="en-US" sz="2800">
                <a:solidFill>
                  <a:srgbClr val="FFFFFF"/>
                </a:solidFill>
                <a:latin typeface="Open Sans Light"/>
              </a:rPr>
              <a:t>iled</a:t>
            </a:r>
          </a:p>
          <a:p>
            <a:pPr marL="0" lvl="0" indent="0" algn="l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Light"/>
              </a:rPr>
              <a:t>Object-orie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n</a:t>
            </a:r>
            <a:r>
              <a:rPr lang="en-US" sz="2800">
                <a:solidFill>
                  <a:srgbClr val="FFFFFF"/>
                </a:solidFill>
                <a:latin typeface="Open Sans Light"/>
              </a:rPr>
              <a:t>te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d</a:t>
            </a:r>
          </a:p>
          <a:p>
            <a:pPr algn="l">
              <a:lnSpc>
                <a:spcPts val="3919"/>
              </a:lnSpc>
            </a:pPr>
            <a:r>
              <a:rPr lang="en-US" sz="2800" i="0">
                <a:solidFill>
                  <a:srgbClr val="FFFFFF"/>
                </a:solidFill>
                <a:latin typeface="Open Sans Light"/>
              </a:rPr>
              <a:t>S</a:t>
            </a:r>
            <a:r>
              <a:rPr lang="en-US" sz="2800">
                <a:solidFill>
                  <a:srgbClr val="FFFFFF"/>
                </a:solidFill>
                <a:latin typeface="Open Sans Light"/>
              </a:rPr>
              <a:t>trong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ely</a:t>
            </a:r>
            <a:r>
              <a:rPr lang="en-US" sz="280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typ</a:t>
            </a:r>
            <a:r>
              <a:rPr lang="en-US" sz="2800">
                <a:solidFill>
                  <a:srgbClr val="FFFFFF"/>
                </a:solidFill>
                <a:latin typeface="Open Sans Light"/>
              </a:rPr>
              <a:t>e</a:t>
            </a:r>
            <a:r>
              <a:rPr lang="en-US" sz="2800" i="0">
                <a:solidFill>
                  <a:srgbClr val="FFFFFF"/>
                </a:solidFill>
                <a:latin typeface="Open Sans Light"/>
              </a:rPr>
              <a:t>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2987" y="2727851"/>
            <a:ext cx="7142297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</a:pPr>
            <a:r>
              <a:rPr lang="en-US" sz="3200" dirty="0" smtClean="0">
                <a:solidFill>
                  <a:srgbClr val="020301"/>
                </a:solidFill>
                <a:latin typeface="Open Sans Light"/>
              </a:rPr>
              <a:t>Normally 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multi 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threaded</a:t>
            </a:r>
          </a:p>
          <a:p>
            <a:pPr marL="0" lvl="0" indent="0" algn="l">
              <a:lnSpc>
                <a:spcPts val="4480"/>
              </a:lnSpc>
            </a:pPr>
            <a:r>
              <a:rPr lang="en-US" sz="3200" dirty="0" err="1" smtClean="0">
                <a:solidFill>
                  <a:srgbClr val="020301"/>
                </a:solidFill>
                <a:latin typeface="Open Sans Light"/>
              </a:rPr>
              <a:t>A</a:t>
            </a:r>
            <a:r>
              <a:rPr lang="en-US" sz="3200" i="0" dirty="0" err="1" smtClean="0">
                <a:solidFill>
                  <a:srgbClr val="020301"/>
                </a:solidFill>
                <a:latin typeface="Open Sans Light"/>
              </a:rPr>
              <a:t>syn</a:t>
            </a:r>
            <a:r>
              <a:rPr lang="en-US" sz="3200" dirty="0" err="1" smtClean="0">
                <a:solidFill>
                  <a:srgbClr val="020301"/>
                </a:solidFill>
                <a:latin typeface="Open Sans Light"/>
              </a:rPr>
              <a:t>c</a:t>
            </a:r>
            <a:r>
              <a:rPr lang="en-US" sz="3200" i="0" dirty="0" err="1" smtClean="0">
                <a:solidFill>
                  <a:srgbClr val="020301"/>
                </a:solidFill>
                <a:latin typeface="Open Sans Light"/>
              </a:rPr>
              <a:t>r</a:t>
            </a:r>
            <a:r>
              <a:rPr lang="en-US" sz="3200" dirty="0" err="1" smtClean="0">
                <a:solidFill>
                  <a:srgbClr val="020301"/>
                </a:solidFill>
                <a:latin typeface="Open Sans Light"/>
              </a:rPr>
              <a:t>o</a:t>
            </a:r>
            <a:r>
              <a:rPr lang="en-US" sz="3200" i="0" dirty="0" err="1" smtClean="0">
                <a:solidFill>
                  <a:srgbClr val="020301"/>
                </a:solidFill>
                <a:latin typeface="Open Sans Light"/>
              </a:rPr>
              <a:t>n</a:t>
            </a:r>
            <a:r>
              <a:rPr lang="en-US" sz="3200" dirty="0" err="1" smtClean="0">
                <a:solidFill>
                  <a:srgbClr val="020301"/>
                </a:solidFill>
                <a:latin typeface="Open Sans Light"/>
              </a:rPr>
              <a:t>ous</a:t>
            </a:r>
            <a:r>
              <a:rPr lang="en-US" sz="3200" dirty="0" smtClean="0">
                <a:solidFill>
                  <a:srgbClr val="020301"/>
                </a:solidFill>
                <a:latin typeface="Open Sans Light"/>
              </a:rPr>
              <a:t> operation is executed</a:t>
            </a:r>
          </a:p>
          <a:p>
            <a:pPr marL="0" lvl="0" indent="0" algn="l">
              <a:lnSpc>
                <a:spcPts val="4480"/>
              </a:lnSpc>
            </a:pPr>
            <a:r>
              <a:rPr lang="en-US" sz="3200" i="0" dirty="0" smtClean="0">
                <a:solidFill>
                  <a:srgbClr val="020301"/>
                </a:solidFill>
                <a:latin typeface="Open Sans Light"/>
              </a:rPr>
              <a:t>the 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exe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cution 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t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h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re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a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d 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is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 blocke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d</a:t>
            </a:r>
          </a:p>
          <a:p>
            <a:pPr marL="0" lvl="0" indent="0" algn="l">
              <a:lnSpc>
                <a:spcPts val="4480"/>
              </a:lnSpc>
            </a:pP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Bigg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er </a:t>
            </a:r>
            <a:r>
              <a:rPr lang="en-US" sz="3200" i="0" dirty="0" err="1">
                <a:solidFill>
                  <a:srgbClr val="020301"/>
                </a:solidFill>
                <a:latin typeface="Open Sans Light"/>
              </a:rPr>
              <a:t>cpu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 / memory footprint</a:t>
            </a:r>
          </a:p>
          <a:p>
            <a:pPr algn="l">
              <a:lnSpc>
                <a:spcPts val="4480"/>
              </a:lnSpc>
            </a:pP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Ide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al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 for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 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heavy computation</a:t>
            </a:r>
          </a:p>
          <a:p>
            <a:pPr algn="l">
              <a:lnSpc>
                <a:spcPts val="4480"/>
              </a:lnSpc>
            </a:pP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Easier 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to read, debug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72927" y="2727851"/>
            <a:ext cx="7142297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480"/>
              </a:lnSpc>
            </a:pP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Single 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main t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hread</a:t>
            </a:r>
          </a:p>
          <a:p>
            <a:pPr marL="0" lvl="0" indent="0" algn="r">
              <a:lnSpc>
                <a:spcPts val="4480"/>
              </a:lnSpc>
            </a:pPr>
            <a:r>
              <a:rPr lang="en-US" sz="3200" dirty="0" err="1">
                <a:solidFill>
                  <a:srgbClr val="020301"/>
                </a:solidFill>
                <a:latin typeface="Open Sans Light"/>
              </a:rPr>
              <a:t>Asyncronous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 operation is executed</a:t>
            </a:r>
          </a:p>
          <a:p>
            <a:pPr marL="0" lvl="0" indent="0" algn="r">
              <a:lnSpc>
                <a:spcPts val="4480"/>
              </a:lnSpc>
            </a:pPr>
            <a:r>
              <a:rPr lang="en-US" sz="3200" dirty="0">
                <a:solidFill>
                  <a:srgbClr val="020301"/>
                </a:solidFill>
                <a:latin typeface="Open Sans Light"/>
              </a:rPr>
              <a:t>the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 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main threa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d 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is 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n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o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t 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blo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c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ked</a:t>
            </a:r>
          </a:p>
          <a:p>
            <a:pPr marL="0" lvl="0" indent="0" algn="r">
              <a:lnSpc>
                <a:spcPts val="4480"/>
              </a:lnSpc>
            </a:pP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Smalle</a:t>
            </a: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r </a:t>
            </a:r>
            <a:r>
              <a:rPr lang="en-US" sz="3200" dirty="0" err="1">
                <a:solidFill>
                  <a:srgbClr val="020301"/>
                </a:solidFill>
                <a:latin typeface="Open Sans Light"/>
              </a:rPr>
              <a:t>cpu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 / memory footprint</a:t>
            </a:r>
          </a:p>
          <a:p>
            <a:pPr algn="r">
              <a:lnSpc>
                <a:spcPts val="4480"/>
              </a:lnSpc>
            </a:pP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I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de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al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 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for 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fast I/O</a:t>
            </a:r>
          </a:p>
          <a:p>
            <a:pPr algn="r">
              <a:lnSpc>
                <a:spcPts val="4480"/>
              </a:lnSpc>
            </a:pPr>
            <a:r>
              <a:rPr lang="en-US" sz="3200" dirty="0">
                <a:solidFill>
                  <a:srgbClr val="020301"/>
                </a:solidFill>
                <a:latin typeface="Open Sans Light"/>
              </a:rPr>
              <a:t>callback, promises &amp; </a:t>
            </a:r>
            <a:r>
              <a:rPr lang="en-US" sz="3200" dirty="0" err="1">
                <a:solidFill>
                  <a:srgbClr val="020301"/>
                </a:solidFill>
                <a:latin typeface="Open Sans Light"/>
              </a:rPr>
              <a:t>async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 / await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3017" y="2830520"/>
            <a:ext cx="385894" cy="38449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7011" y="2830520"/>
            <a:ext cx="385894" cy="38449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3017" y="3407256"/>
            <a:ext cx="385894" cy="38449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3017" y="4545027"/>
            <a:ext cx="385894" cy="38449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3017" y="5082759"/>
            <a:ext cx="385894" cy="3844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3017" y="5647857"/>
            <a:ext cx="385894" cy="3844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3407256"/>
            <a:ext cx="385894" cy="38449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7011" y="4531344"/>
            <a:ext cx="385894" cy="38449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7011" y="5069076"/>
            <a:ext cx="385894" cy="3844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7011" y="5634174"/>
            <a:ext cx="385894" cy="38449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46343" y="7114172"/>
            <a:ext cx="2426465" cy="11404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03571" y="7065202"/>
            <a:ext cx="2030130" cy="12383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7847" y="904875"/>
            <a:ext cx="8210039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Also            provides...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6113" y="2842765"/>
            <a:ext cx="18288000" cy="3621810"/>
            <a:chOff x="0" y="0"/>
            <a:chExt cx="4253089" cy="8422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53089" cy="842294"/>
            </a:xfrm>
            <a:custGeom>
              <a:avLst/>
              <a:gdLst/>
              <a:ahLst/>
              <a:cxnLst/>
              <a:rect l="l" t="t" r="r" b="b"/>
              <a:pathLst>
                <a:path w="4253089" h="842294">
                  <a:moveTo>
                    <a:pt x="0" y="0"/>
                  </a:moveTo>
                  <a:lnTo>
                    <a:pt x="4253089" y="0"/>
                  </a:lnTo>
                  <a:lnTo>
                    <a:pt x="4253089" y="842294"/>
                  </a:lnTo>
                  <a:lnTo>
                    <a:pt x="0" y="84229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55085" y="3131340"/>
            <a:ext cx="11147616" cy="279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High 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modularity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Huge 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package eco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sy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stem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JSON Objects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 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handling &amp; manip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ulation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 by default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Commonly </a:t>
            </a:r>
            <a:r>
              <a:rPr lang="en-US" sz="3200" b="1" i="0" dirty="0">
                <a:solidFill>
                  <a:srgbClr val="020301"/>
                </a:solidFill>
                <a:latin typeface="Open Sans Light"/>
              </a:rPr>
              <a:t>faster 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de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vel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opment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 </a:t>
            </a:r>
            <a:r>
              <a:rPr lang="en-US" sz="3200" i="0" dirty="0">
                <a:solidFill>
                  <a:srgbClr val="020301"/>
                </a:solidFill>
                <a:latin typeface="Open Sans Light"/>
              </a:rPr>
              <a:t>&amp; build time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s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 b="1" dirty="0">
                <a:solidFill>
                  <a:srgbClr val="020301"/>
                </a:solidFill>
                <a:latin typeface="Open Sans Light"/>
              </a:rPr>
              <a:t>Lightweight         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ideal for </a:t>
            </a:r>
            <a:r>
              <a:rPr lang="en-US" sz="3200" dirty="0" err="1">
                <a:solidFill>
                  <a:srgbClr val="020301"/>
                </a:solidFill>
                <a:latin typeface="Open Sans Light"/>
              </a:rPr>
              <a:t>microservices</a:t>
            </a:r>
            <a:r>
              <a:rPr lang="en-US" sz="3200" dirty="0">
                <a:solidFill>
                  <a:srgbClr val="020301"/>
                </a:solidFill>
                <a:latin typeface="Open Sans Light"/>
              </a:rPr>
              <a:t> environments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24308" y="894968"/>
            <a:ext cx="2030130" cy="12383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59238" y="7164634"/>
            <a:ext cx="910917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Open Sans Light"/>
              </a:rPr>
              <a:t>So... why force </a:t>
            </a:r>
            <a:r>
              <a:rPr lang="en-US" sz="4200" b="1">
                <a:solidFill>
                  <a:srgbClr val="000000"/>
                </a:solidFill>
                <a:latin typeface="Open Sans Light"/>
              </a:rPr>
              <a:t>Java </a:t>
            </a:r>
            <a:r>
              <a:rPr lang="en-US" sz="4200">
                <a:solidFill>
                  <a:srgbClr val="000000"/>
                </a:solidFill>
                <a:latin typeface="Open Sans Light"/>
              </a:rPr>
              <a:t>to solve problems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Open Sans Light"/>
              </a:rPr>
              <a:t>where </a:t>
            </a:r>
            <a:r>
              <a:rPr lang="en-US" sz="4200" b="1">
                <a:solidFill>
                  <a:srgbClr val="000000"/>
                </a:solidFill>
                <a:latin typeface="Open Sans Light"/>
              </a:rPr>
              <a:t>Node.js</a:t>
            </a:r>
            <a:r>
              <a:rPr lang="en-US" sz="4200">
                <a:solidFill>
                  <a:srgbClr val="000000"/>
                </a:solidFill>
                <a:latin typeface="Open Sans Light"/>
              </a:rPr>
              <a:t> excels and </a:t>
            </a:r>
            <a:r>
              <a:rPr lang="en-US" sz="4200" i="1">
                <a:solidFill>
                  <a:srgbClr val="000000"/>
                </a:solidFill>
                <a:latin typeface="Open Sans Light"/>
              </a:rPr>
              <a:t>viceversa</a:t>
            </a:r>
            <a:r>
              <a:rPr lang="en-US" sz="4200">
                <a:solidFill>
                  <a:srgbClr val="000000"/>
                </a:solidFill>
                <a:latin typeface="Open Sans Light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9588" y="7240834"/>
            <a:ext cx="1379220" cy="13792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11047" y="5351740"/>
            <a:ext cx="766241" cy="7662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070" y="7733994"/>
            <a:ext cx="7557710" cy="168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000000"/>
                </a:solidFill>
                <a:latin typeface="Open Sans Light"/>
              </a:rPr>
              <a:t>NON-BLOCKING</a:t>
            </a:r>
          </a:p>
          <a:p>
            <a:pPr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Open Sans Light"/>
              </a:rPr>
              <a:t>USE CASES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7059" y="654969"/>
            <a:ext cx="2159737" cy="3737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03652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28166" y="1836831"/>
            <a:ext cx="6731134" cy="66133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35499"/>
            <a:ext cx="1398091" cy="1520376"/>
            <a:chOff x="0" y="0"/>
            <a:chExt cx="1864121" cy="202716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864121" cy="2027168"/>
            </a:xfrm>
            <a:prstGeom prst="rect">
              <a:avLst/>
            </a:prstGeom>
            <a:solidFill>
              <a:srgbClr val="F3F5F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71193" y="489074"/>
              <a:ext cx="1121735" cy="101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1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714942" y="1779270"/>
            <a:ext cx="13735632" cy="85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API for </a:t>
            </a:r>
            <a:r>
              <a:rPr lang="en-US" sz="6400" b="1">
                <a:solidFill>
                  <a:srgbClr val="CF310E"/>
                </a:solidFill>
                <a:latin typeface="Open Sans Light"/>
              </a:rPr>
              <a:t>object-oriented </a:t>
            </a:r>
            <a:r>
              <a:rPr lang="en-US" sz="6400">
                <a:solidFill>
                  <a:srgbClr val="020301"/>
                </a:solidFill>
                <a:latin typeface="Open Sans Light"/>
              </a:rPr>
              <a:t>adaptations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14942" y="952500"/>
            <a:ext cx="900250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Our Non-Bocking use cases</a:t>
            </a:r>
          </a:p>
        </p:txBody>
      </p:sp>
      <p:sp>
        <p:nvSpPr>
          <p:cNvPr id="7" name="AutoShape 7"/>
          <p:cNvSpPr/>
          <p:nvPr/>
        </p:nvSpPr>
        <p:spPr>
          <a:xfrm rot="-5400000">
            <a:off x="8022850" y="-1489185"/>
            <a:ext cx="2242300" cy="18288000"/>
          </a:xfrm>
          <a:prstGeom prst="rect">
            <a:avLst/>
          </a:prstGeom>
          <a:solidFill>
            <a:srgbClr val="F4F3F3"/>
          </a:solidFill>
        </p:spPr>
      </p:sp>
      <p:sp>
        <p:nvSpPr>
          <p:cNvPr id="8" name="TextBox 8"/>
          <p:cNvSpPr txBox="1"/>
          <p:nvPr/>
        </p:nvSpPr>
        <p:spPr>
          <a:xfrm>
            <a:off x="2714942" y="4017856"/>
            <a:ext cx="13735632" cy="166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Perform </a:t>
            </a:r>
            <a:r>
              <a:rPr lang="en-US" sz="3200" b="1">
                <a:solidFill>
                  <a:srgbClr val="020301"/>
                </a:solidFill>
                <a:latin typeface="Open Sans Light"/>
              </a:rPr>
              <a:t>request calls</a:t>
            </a:r>
            <a:r>
              <a:rPr lang="en-US" sz="3200">
                <a:solidFill>
                  <a:srgbClr val="020301"/>
                </a:solidFill>
                <a:latin typeface="Open Sans Light"/>
              </a:rPr>
              <a:t> to </a:t>
            </a:r>
            <a:r>
              <a:rPr lang="en-US" sz="3200" i="1">
                <a:solidFill>
                  <a:srgbClr val="020301"/>
                </a:solidFill>
                <a:latin typeface="Open Sans Light"/>
              </a:rPr>
              <a:t>composer </a:t>
            </a:r>
            <a:r>
              <a:rPr lang="en-US" sz="3200">
                <a:solidFill>
                  <a:srgbClr val="020301"/>
                </a:solidFill>
                <a:latin typeface="Open Sans Light"/>
              </a:rPr>
              <a:t>/ </a:t>
            </a:r>
            <a:r>
              <a:rPr lang="en-US" sz="3200" i="1">
                <a:solidFill>
                  <a:srgbClr val="020301"/>
                </a:solidFill>
                <a:latin typeface="Open Sans Light"/>
              </a:rPr>
              <a:t>core </a:t>
            </a:r>
            <a:r>
              <a:rPr lang="en-US" sz="3200">
                <a:solidFill>
                  <a:srgbClr val="020301"/>
                </a:solidFill>
                <a:latin typeface="Open Sans Light"/>
              </a:rPr>
              <a:t>layers (i.e.  intelligent proxy)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Commonly does </a:t>
            </a:r>
            <a:r>
              <a:rPr lang="en-US" sz="3200" b="1">
                <a:solidFill>
                  <a:srgbClr val="020301"/>
                </a:solidFill>
                <a:latin typeface="Open Sans Light"/>
              </a:rPr>
              <a:t>simple JSON adaptations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020301"/>
                </a:solidFill>
                <a:latin typeface="Open Sans Light"/>
              </a:rPr>
              <a:t>Reduced </a:t>
            </a:r>
            <a:r>
              <a:rPr lang="en-US" sz="3200">
                <a:solidFill>
                  <a:srgbClr val="020301"/>
                </a:solidFill>
                <a:latin typeface="Open Sans Light"/>
              </a:rPr>
              <a:t>codebase length vs. </a:t>
            </a:r>
            <a:r>
              <a:rPr lang="en-US" sz="3200" i="1">
                <a:solidFill>
                  <a:srgbClr val="020301"/>
                </a:solidFill>
                <a:latin typeface="Open Sans Light"/>
              </a:rPr>
              <a:t>Java </a:t>
            </a:r>
            <a:r>
              <a:rPr lang="en-US" sz="3200">
                <a:solidFill>
                  <a:srgbClr val="020301"/>
                </a:solidFill>
                <a:latin typeface="Open Sans Light"/>
              </a:rPr>
              <a:t>counterpart (aprox 50% less lines)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714942" y="6519224"/>
            <a:ext cx="2408703" cy="2256741"/>
            <a:chOff x="0" y="0"/>
            <a:chExt cx="846036" cy="7926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6036" cy="792661"/>
            </a:xfrm>
            <a:custGeom>
              <a:avLst/>
              <a:gdLst/>
              <a:ahLst/>
              <a:cxnLst/>
              <a:rect l="l" t="t" r="r" b="b"/>
              <a:pathLst>
                <a:path w="846036" h="792661">
                  <a:moveTo>
                    <a:pt x="0" y="0"/>
                  </a:moveTo>
                  <a:lnTo>
                    <a:pt x="846036" y="0"/>
                  </a:lnTo>
                  <a:lnTo>
                    <a:pt x="846036" y="792661"/>
                  </a:lnTo>
                  <a:lnTo>
                    <a:pt x="0" y="79266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452304" y="6794044"/>
            <a:ext cx="11147616" cy="169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 Light"/>
              </a:rPr>
              <a:t>Easy to develop &amp;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mantain</a:t>
            </a:r>
            <a:endParaRPr lang="en-US" sz="3200" dirty="0">
              <a:solidFill>
                <a:srgbClr val="000000"/>
              </a:solidFill>
              <a:latin typeface="Open Sans Light"/>
            </a:endParaRPr>
          </a:p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 Light"/>
              </a:rPr>
              <a:t>Fast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throughtput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and low latency</a:t>
            </a:r>
          </a:p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 Light"/>
              </a:rPr>
              <a:t>Highly scalable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36588" y="3041745"/>
            <a:ext cx="11147616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737373"/>
                </a:solidFill>
                <a:latin typeface="Open Sans Light"/>
              </a:rPr>
              <a:t>Ussage limited mainly to our </a:t>
            </a:r>
            <a:r>
              <a:rPr lang="en-US" sz="4200" b="1">
                <a:solidFill>
                  <a:srgbClr val="737373"/>
                </a:solidFill>
                <a:latin typeface="Open Sans Light"/>
              </a:rPr>
              <a:t>adapter </a:t>
            </a:r>
            <a:r>
              <a:rPr lang="en-US" sz="4200">
                <a:solidFill>
                  <a:srgbClr val="737373"/>
                </a:solidFill>
                <a:latin typeface="Open Sans Light"/>
              </a:rPr>
              <a:t>layer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04229" y="7035625"/>
            <a:ext cx="2030130" cy="123837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341898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41959" b="40736"/>
          <a:stretch>
            <a:fillRect/>
          </a:stretch>
        </p:blipFill>
        <p:spPr>
          <a:xfrm>
            <a:off x="15191393" y="9268952"/>
            <a:ext cx="2159737" cy="3737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14942" y="2961484"/>
            <a:ext cx="602738" cy="94919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35499"/>
            <a:ext cx="1398091" cy="1520376"/>
            <a:chOff x="0" y="0"/>
            <a:chExt cx="1864121" cy="202716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864121" cy="2027168"/>
            </a:xfrm>
            <a:prstGeom prst="rect">
              <a:avLst/>
            </a:prstGeom>
            <a:solidFill>
              <a:srgbClr val="F3F5F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71193" y="489074"/>
              <a:ext cx="1121735" cy="101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2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714942" y="1779270"/>
            <a:ext cx="11714375" cy="85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Microservices </a:t>
            </a:r>
            <a:r>
              <a:rPr lang="en-US" sz="6400" b="1">
                <a:solidFill>
                  <a:srgbClr val="CF310E"/>
                </a:solidFill>
                <a:latin typeface="Open Sans Light"/>
              </a:rPr>
              <a:t>proxy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14942" y="952500"/>
            <a:ext cx="900250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Our Non-Bocking use cases</a:t>
            </a:r>
          </a:p>
        </p:txBody>
      </p:sp>
      <p:sp>
        <p:nvSpPr>
          <p:cNvPr id="7" name="AutoShape 7"/>
          <p:cNvSpPr/>
          <p:nvPr/>
        </p:nvSpPr>
        <p:spPr>
          <a:xfrm rot="-5400000">
            <a:off x="8041884" y="-1470152"/>
            <a:ext cx="2204233" cy="18288000"/>
          </a:xfrm>
          <a:prstGeom prst="rect">
            <a:avLst/>
          </a:prstGeom>
          <a:solidFill>
            <a:srgbClr val="F4F3F3"/>
          </a:solidFill>
        </p:spPr>
      </p:sp>
      <p:sp>
        <p:nvSpPr>
          <p:cNvPr id="8" name="TextBox 8"/>
          <p:cNvSpPr txBox="1"/>
          <p:nvPr/>
        </p:nvSpPr>
        <p:spPr>
          <a:xfrm>
            <a:off x="2714942" y="4022186"/>
            <a:ext cx="14154853" cy="166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Groups </a:t>
            </a:r>
            <a:r>
              <a:rPr lang="en-US" sz="3200" b="1">
                <a:solidFill>
                  <a:srgbClr val="020301"/>
                </a:solidFill>
                <a:latin typeface="Open Sans Light"/>
              </a:rPr>
              <a:t>common functionality </a:t>
            </a:r>
            <a:r>
              <a:rPr lang="en-US" sz="3200">
                <a:solidFill>
                  <a:srgbClr val="020301"/>
                </a:solidFill>
                <a:latin typeface="Open Sans Light"/>
              </a:rPr>
              <a:t>(i.e. authentication, rate-limiting, etc)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020301"/>
                </a:solidFill>
                <a:latin typeface="Open Sans Light"/>
              </a:rPr>
              <a:t>Simple </a:t>
            </a:r>
            <a:r>
              <a:rPr lang="en-US" sz="3200">
                <a:solidFill>
                  <a:srgbClr val="020301"/>
                </a:solidFill>
                <a:latin typeface="Open Sans Light"/>
              </a:rPr>
              <a:t>request pipeline on top of express.js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020301"/>
                </a:solidFill>
                <a:latin typeface="Open Sans Light"/>
              </a:rPr>
              <a:t>Allows</a:t>
            </a:r>
            <a:r>
              <a:rPr lang="en-US" sz="3200">
                <a:solidFill>
                  <a:srgbClr val="020301"/>
                </a:solidFill>
                <a:latin typeface="Open Sans Light"/>
              </a:rPr>
              <a:t> a more custom integration in our migration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714942" y="6557291"/>
            <a:ext cx="2408703" cy="2218674"/>
            <a:chOff x="0" y="0"/>
            <a:chExt cx="846036" cy="7792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6036" cy="779290"/>
            </a:xfrm>
            <a:custGeom>
              <a:avLst/>
              <a:gdLst/>
              <a:ahLst/>
              <a:cxnLst/>
              <a:rect l="l" t="t" r="r" b="b"/>
              <a:pathLst>
                <a:path w="846036" h="779290">
                  <a:moveTo>
                    <a:pt x="0" y="0"/>
                  </a:moveTo>
                  <a:lnTo>
                    <a:pt x="846036" y="0"/>
                  </a:lnTo>
                  <a:lnTo>
                    <a:pt x="846036" y="779290"/>
                  </a:lnTo>
                  <a:lnTo>
                    <a:pt x="0" y="7792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452304" y="6813077"/>
            <a:ext cx="11147616" cy="169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 Light"/>
              </a:rPr>
              <a:t>Easy to develop &amp;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mantain</a:t>
            </a:r>
            <a:endParaRPr lang="en-US" sz="3200" dirty="0">
              <a:solidFill>
                <a:srgbClr val="000000"/>
              </a:solidFill>
              <a:latin typeface="Open Sans Light"/>
            </a:endParaRPr>
          </a:p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 Light"/>
              </a:rPr>
              <a:t>Fast </a:t>
            </a:r>
            <a:r>
              <a:rPr lang="en-US" sz="3200" dirty="0" err="1">
                <a:solidFill>
                  <a:srgbClr val="000000"/>
                </a:solidFill>
                <a:latin typeface="Open Sans Light"/>
              </a:rPr>
              <a:t>throughtput</a:t>
            </a:r>
            <a:r>
              <a:rPr lang="en-US" sz="3200" dirty="0">
                <a:solidFill>
                  <a:srgbClr val="000000"/>
                </a:solidFill>
                <a:latin typeface="Open Sans Light"/>
              </a:rPr>
              <a:t> and low latency</a:t>
            </a:r>
          </a:p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 Light"/>
              </a:rPr>
              <a:t>Highly scalable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36588" y="3046075"/>
            <a:ext cx="1322231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737373"/>
                </a:solidFill>
                <a:latin typeface="Open Sans Light"/>
              </a:rPr>
              <a:t>Use as an api-gateway to our PaaS verticals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04229" y="7054659"/>
            <a:ext cx="2030130" cy="123837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341898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41959" b="40736"/>
          <a:stretch>
            <a:fillRect/>
          </a:stretch>
        </p:blipFill>
        <p:spPr>
          <a:xfrm>
            <a:off x="15191393" y="9268952"/>
            <a:ext cx="2159737" cy="3737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14942" y="2961484"/>
            <a:ext cx="602738" cy="9491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36798"/>
            <a:ext cx="1398091" cy="1517779"/>
            <a:chOff x="0" y="0"/>
            <a:chExt cx="1864121" cy="202370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864121" cy="2023705"/>
            </a:xfrm>
            <a:prstGeom prst="rect">
              <a:avLst/>
            </a:prstGeom>
            <a:solidFill>
              <a:srgbClr val="F3F5F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71193" y="489074"/>
              <a:ext cx="1121735" cy="1007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3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714942" y="1779270"/>
            <a:ext cx="11714375" cy="85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6400" b="1">
                <a:solidFill>
                  <a:srgbClr val="CF310E"/>
                </a:solidFill>
                <a:latin typeface="Open Sans Light"/>
              </a:rPr>
              <a:t>Web UI</a:t>
            </a:r>
            <a:r>
              <a:rPr lang="en-US" sz="6400">
                <a:solidFill>
                  <a:srgbClr val="020301"/>
                </a:solidFill>
                <a:latin typeface="Open Sans Light"/>
              </a:rPr>
              <a:t> develo</a:t>
            </a:r>
            <a:r>
              <a:rPr lang="en-US" sz="6400" b="0">
                <a:solidFill>
                  <a:srgbClr val="020301"/>
                </a:solidFill>
                <a:latin typeface="Open Sans Light"/>
              </a:rPr>
              <a:t>pment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14942" y="952500"/>
            <a:ext cx="900250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Our Non-Bocking use cases</a:t>
            </a:r>
          </a:p>
        </p:txBody>
      </p:sp>
      <p:sp>
        <p:nvSpPr>
          <p:cNvPr id="7" name="AutoShape 7"/>
          <p:cNvSpPr/>
          <p:nvPr/>
        </p:nvSpPr>
        <p:spPr>
          <a:xfrm rot="-5400000">
            <a:off x="8041884" y="-1381886"/>
            <a:ext cx="2204233" cy="18288000"/>
          </a:xfrm>
          <a:prstGeom prst="rect">
            <a:avLst/>
          </a:prstGeom>
          <a:solidFill>
            <a:srgbClr val="F4F3F3"/>
          </a:solidFill>
        </p:spPr>
      </p:sp>
      <p:sp>
        <p:nvSpPr>
          <p:cNvPr id="8" name="TextBox 8"/>
          <p:cNvSpPr txBox="1"/>
          <p:nvPr/>
        </p:nvSpPr>
        <p:spPr>
          <a:xfrm>
            <a:off x="2714942" y="4022186"/>
            <a:ext cx="12199327" cy="166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Executes on the browser, so </a:t>
            </a:r>
            <a:r>
              <a:rPr lang="en-US" sz="3200" b="1">
                <a:solidFill>
                  <a:srgbClr val="020301"/>
                </a:solidFill>
                <a:latin typeface="Open Sans Light"/>
              </a:rPr>
              <a:t>distributes computational load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Promote SPA       </a:t>
            </a:r>
            <a:r>
              <a:rPr lang="en-US" sz="3200" i="1">
                <a:solidFill>
                  <a:srgbClr val="020301"/>
                </a:solidFill>
                <a:latin typeface="Open Sans Light"/>
              </a:rPr>
              <a:t>intranet / extranet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Promote SPA + Server Side Rendering       </a:t>
            </a:r>
            <a:r>
              <a:rPr lang="en-US" sz="3200" i="1">
                <a:solidFill>
                  <a:srgbClr val="020301"/>
                </a:solidFill>
                <a:latin typeface="Open Sans Light"/>
              </a:rPr>
              <a:t>internet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52304" y="6930799"/>
            <a:ext cx="11147616" cy="166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Fast &amp; easy to work with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Fluid responsive UI's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Defacto use case for non-blocking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36588" y="3045209"/>
            <a:ext cx="13222314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737373"/>
                </a:solidFill>
                <a:latin typeface="Open Sans Light"/>
              </a:rPr>
              <a:t>Great performance for UI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1898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15191393" y="9268952"/>
            <a:ext cx="2159737" cy="373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14942" y="6645556"/>
            <a:ext cx="2218674" cy="22186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02953" y="4568286"/>
            <a:ext cx="629343" cy="629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49596" y="5143500"/>
            <a:ext cx="629343" cy="62934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622060" y="6639456"/>
            <a:ext cx="2501586" cy="2304229"/>
            <a:chOff x="0" y="0"/>
            <a:chExt cx="846036" cy="7792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6036" cy="779290"/>
            </a:xfrm>
            <a:custGeom>
              <a:avLst/>
              <a:gdLst/>
              <a:ahLst/>
              <a:cxnLst/>
              <a:rect l="l" t="t" r="r" b="b"/>
              <a:pathLst>
                <a:path w="846036" h="779290">
                  <a:moveTo>
                    <a:pt x="0" y="0"/>
                  </a:moveTo>
                  <a:lnTo>
                    <a:pt x="846036" y="0"/>
                  </a:lnTo>
                  <a:lnTo>
                    <a:pt x="846036" y="779290"/>
                  </a:lnTo>
                  <a:lnTo>
                    <a:pt x="0" y="7792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33576" y="6879508"/>
            <a:ext cx="1771436" cy="17714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14942" y="2961484"/>
            <a:ext cx="602738" cy="9491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070" y="7733994"/>
            <a:ext cx="7557710" cy="168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000000"/>
                </a:solidFill>
                <a:latin typeface="Open Sans Light"/>
              </a:rPr>
              <a:t>NON-BLOCKING</a:t>
            </a:r>
          </a:p>
          <a:p>
            <a:pPr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Open Sans Light"/>
              </a:rPr>
              <a:t>STRATEGY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7059" y="654969"/>
            <a:ext cx="2159737" cy="3737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03652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93999" y="-1504114"/>
            <a:ext cx="12162842" cy="1216284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65308" y="4996664"/>
            <a:ext cx="3075023" cy="34328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1990377" y="5029207"/>
            <a:ext cx="3076780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4" name="AutoShape 4"/>
          <p:cNvSpPr/>
          <p:nvPr/>
        </p:nvSpPr>
        <p:spPr>
          <a:xfrm>
            <a:off x="8915354" y="5029207"/>
            <a:ext cx="3075023" cy="343283"/>
          </a:xfrm>
          <a:prstGeom prst="rect">
            <a:avLst/>
          </a:prstGeom>
          <a:solidFill>
            <a:srgbClr val="A6A6A6"/>
          </a:solidFill>
        </p:spPr>
      </p:sp>
      <p:sp>
        <p:nvSpPr>
          <p:cNvPr id="5" name="AutoShape 5"/>
          <p:cNvSpPr/>
          <p:nvPr/>
        </p:nvSpPr>
        <p:spPr>
          <a:xfrm>
            <a:off x="5840331" y="4996664"/>
            <a:ext cx="3075023" cy="343283"/>
          </a:xfrm>
          <a:prstGeom prst="rect">
            <a:avLst/>
          </a:prstGeom>
          <a:solidFill>
            <a:srgbClr val="545454"/>
          </a:solidFill>
        </p:spPr>
      </p:sp>
      <p:grpSp>
        <p:nvGrpSpPr>
          <p:cNvPr id="6" name="Group 6"/>
          <p:cNvGrpSpPr/>
          <p:nvPr/>
        </p:nvGrpSpPr>
        <p:grpSpPr>
          <a:xfrm rot="-8100000">
            <a:off x="14647194" y="4843114"/>
            <a:ext cx="725626" cy="724465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750934" y="4651122"/>
            <a:ext cx="1103772" cy="10343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6825957" y="4651122"/>
            <a:ext cx="1103772" cy="1034366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10" name="AutoShape 10"/>
          <p:cNvSpPr/>
          <p:nvPr/>
        </p:nvSpPr>
        <p:spPr>
          <a:xfrm>
            <a:off x="9900980" y="4683666"/>
            <a:ext cx="1103772" cy="1034366"/>
          </a:xfrm>
          <a:prstGeom prst="rect">
            <a:avLst/>
          </a:prstGeom>
          <a:solidFill>
            <a:srgbClr val="A6A6A6"/>
          </a:solidFill>
        </p:spPr>
      </p:sp>
      <p:sp>
        <p:nvSpPr>
          <p:cNvPr id="11" name="AutoShape 11"/>
          <p:cNvSpPr/>
          <p:nvPr/>
        </p:nvSpPr>
        <p:spPr>
          <a:xfrm>
            <a:off x="12976881" y="4683666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12" name="Group 12"/>
          <p:cNvGrpSpPr/>
          <p:nvPr/>
        </p:nvGrpSpPr>
        <p:grpSpPr>
          <a:xfrm rot="-8100000">
            <a:off x="11627564" y="4843114"/>
            <a:ext cx="725626" cy="724465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8100000">
            <a:off x="8552541" y="4810570"/>
            <a:ext cx="725626" cy="724465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8100000">
            <a:off x="5477518" y="4810570"/>
            <a:ext cx="725626" cy="724465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3750934" y="6206355"/>
            <a:ext cx="2544519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spc="101" dirty="0">
                <a:solidFill>
                  <a:srgbClr val="191919"/>
                </a:solidFill>
                <a:latin typeface="Open Sans Light"/>
              </a:rPr>
              <a:t>Build a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i="1" spc="101" dirty="0">
                <a:solidFill>
                  <a:srgbClr val="191919"/>
                </a:solidFill>
                <a:latin typeface="Open Sans Light"/>
              </a:rPr>
              <a:t>Node.js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b="1" spc="101" dirty="0">
                <a:solidFill>
                  <a:srgbClr val="191919"/>
                </a:solidFill>
                <a:latin typeface="Open Sans Light"/>
              </a:rPr>
              <a:t>Services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b="1" spc="101" dirty="0">
                <a:solidFill>
                  <a:srgbClr val="191919"/>
                </a:solidFill>
                <a:latin typeface="Open Sans Light"/>
              </a:rPr>
              <a:t>Framework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25957" y="6206355"/>
            <a:ext cx="2544519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spc="101" dirty="0">
                <a:solidFill>
                  <a:srgbClr val="191919"/>
                </a:solidFill>
                <a:latin typeface="Open Sans Light"/>
              </a:rPr>
              <a:t>Build a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i="1" spc="101" dirty="0">
                <a:solidFill>
                  <a:srgbClr val="191919"/>
                </a:solidFill>
                <a:latin typeface="Open Sans Light"/>
              </a:rPr>
              <a:t>JavaScript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b="1" spc="101" dirty="0">
                <a:solidFill>
                  <a:srgbClr val="191919"/>
                </a:solidFill>
                <a:latin typeface="Open Sans Light"/>
              </a:rPr>
              <a:t>Web UI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b="1" spc="101" dirty="0">
                <a:solidFill>
                  <a:srgbClr val="191919"/>
                </a:solidFill>
                <a:latin typeface="Open Sans Light"/>
              </a:rPr>
              <a:t>Framework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00980" y="6238899"/>
            <a:ext cx="2544519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spc="101" dirty="0">
                <a:solidFill>
                  <a:srgbClr val="191919"/>
                </a:solidFill>
                <a:latin typeface="Open Sans Light"/>
              </a:rPr>
              <a:t>B</a:t>
            </a:r>
            <a:r>
              <a:rPr lang="en-US" sz="2600" i="0" spc="101" dirty="0">
                <a:solidFill>
                  <a:srgbClr val="191919"/>
                </a:solidFill>
                <a:latin typeface="Open Sans Light"/>
              </a:rPr>
              <a:t>uild a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i="1" spc="101" dirty="0">
                <a:solidFill>
                  <a:srgbClr val="191919"/>
                </a:solidFill>
                <a:latin typeface="Open Sans Light"/>
              </a:rPr>
              <a:t>Node.js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b="1" spc="101" dirty="0">
                <a:solidFill>
                  <a:srgbClr val="191919"/>
                </a:solidFill>
                <a:latin typeface="Open Sans Light"/>
              </a:rPr>
              <a:t>API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b="1" spc="101" dirty="0">
                <a:solidFill>
                  <a:srgbClr val="191919"/>
                </a:solidFill>
                <a:latin typeface="Open Sans Light"/>
              </a:rPr>
              <a:t>Gateway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76881" y="6238899"/>
            <a:ext cx="2544519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spc="101" dirty="0">
                <a:solidFill>
                  <a:srgbClr val="191919"/>
                </a:solidFill>
                <a:latin typeface="Open Sans Light"/>
              </a:rPr>
              <a:t>Streamline </a:t>
            </a:r>
            <a:r>
              <a:rPr lang="en-US" sz="2600" b="1" spc="101" dirty="0">
                <a:solidFill>
                  <a:srgbClr val="191919"/>
                </a:solidFill>
                <a:latin typeface="Open Sans Light"/>
              </a:rPr>
              <a:t>DevOps operation</a:t>
            </a:r>
            <a:r>
              <a:rPr lang="en-US" sz="2600" b="1" i="0" spc="101" dirty="0">
                <a:solidFill>
                  <a:srgbClr val="191919"/>
                </a:solidFill>
                <a:latin typeface="Open Sans Light"/>
              </a:rPr>
              <a:t>s</a:t>
            </a:r>
          </a:p>
          <a:p>
            <a:pPr marL="0" lvl="0" indent="0">
              <a:lnSpc>
                <a:spcPts val="3354"/>
              </a:lnSpc>
              <a:spcBef>
                <a:spcPct val="0"/>
              </a:spcBef>
            </a:pPr>
            <a:r>
              <a:rPr lang="en-US" sz="2600" spc="101" dirty="0">
                <a:solidFill>
                  <a:srgbClr val="191919"/>
                </a:solidFill>
                <a:latin typeface="Open Sans Light"/>
              </a:rPr>
              <a:t>for </a:t>
            </a:r>
            <a:r>
              <a:rPr lang="en-US" sz="2600" i="1" spc="101" dirty="0">
                <a:solidFill>
                  <a:srgbClr val="191919"/>
                </a:solidFill>
                <a:latin typeface="Open Sans Light"/>
              </a:rPr>
              <a:t>Node.js &amp; JavaScript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904875"/>
            <a:ext cx="10993994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Implementing Non-Blocking</a:t>
            </a:r>
          </a:p>
        </p:txBody>
      </p:sp>
      <p:grpSp>
        <p:nvGrpSpPr>
          <p:cNvPr id="23" name="Group 23"/>
          <p:cNvGrpSpPr/>
          <p:nvPr/>
        </p:nvGrpSpPr>
        <p:grpSpPr>
          <a:xfrm rot="-10800000">
            <a:off x="386044" y="2490094"/>
            <a:ext cx="18450957" cy="849482"/>
            <a:chOff x="0" y="0"/>
            <a:chExt cx="9185706" cy="42291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97537" y="4473448"/>
            <a:ext cx="1360611" cy="13606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40236" y="4615568"/>
            <a:ext cx="1114470" cy="111447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04132" y="4761662"/>
            <a:ext cx="849271" cy="84927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89921" y="4830497"/>
            <a:ext cx="725890" cy="740704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028700" y="1924281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Implementation Strategy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2069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03485" y="-362447"/>
            <a:ext cx="8409053" cy="10873039"/>
            <a:chOff x="0" y="0"/>
            <a:chExt cx="11212071" cy="1449738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4212" r="24212"/>
            <a:stretch>
              <a:fillRect/>
            </a:stretch>
          </p:blipFill>
          <p:spPr>
            <a:xfrm>
              <a:off x="0" y="0"/>
              <a:ext cx="11212071" cy="14497386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9446369" y="904875"/>
            <a:ext cx="5896723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Summary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46369" y="2820624"/>
            <a:ext cx="8245158" cy="560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About Us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Ecommerce platform</a:t>
            </a:r>
          </a:p>
          <a:p>
            <a:pPr marL="1056641" lvl="2" indent="-352214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Transition challenges</a:t>
            </a:r>
          </a:p>
          <a:p>
            <a:pPr marL="1056641" lvl="2" indent="-352214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Our Solution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Non-Blocking Vs. Blocking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Non-Blocking</a:t>
            </a:r>
          </a:p>
          <a:p>
            <a:pPr marL="1056641" lvl="2" indent="-352214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Use Cases</a:t>
            </a:r>
          </a:p>
          <a:p>
            <a:pPr marL="1056641" lvl="2" indent="-352214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Implementation Strategy</a:t>
            </a:r>
          </a:p>
          <a:p>
            <a:pPr marL="1056641" lvl="2" indent="-352214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Experiences &amp; Results</a:t>
            </a:r>
          </a:p>
          <a:p>
            <a:pPr marL="528320" lvl="1" indent="-26416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20301"/>
                </a:solidFill>
                <a:latin typeface="Open Sans Light"/>
              </a:rPr>
              <a:t>Future Use Cases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41959" b="40736"/>
          <a:stretch>
            <a:fillRect/>
          </a:stretch>
        </p:blipFill>
        <p:spPr>
          <a:xfrm>
            <a:off x="15227832" y="9268952"/>
            <a:ext cx="2159737" cy="37373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869470" y="1837387"/>
            <a:ext cx="12716723" cy="849482"/>
            <a:chOff x="0" y="0"/>
            <a:chExt cx="6330950" cy="422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30950" cy="375920"/>
            </a:xfrm>
            <a:custGeom>
              <a:avLst/>
              <a:gdLst/>
              <a:ahLst/>
              <a:cxnLst/>
              <a:rect l="l" t="t" r="r" b="b"/>
              <a:pathLst>
                <a:path w="6330950" h="375920">
                  <a:moveTo>
                    <a:pt x="6050280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6168390" y="232410"/>
                  </a:lnTo>
                  <a:lnTo>
                    <a:pt x="6168390" y="375920"/>
                  </a:lnTo>
                  <a:lnTo>
                    <a:pt x="6328410" y="232410"/>
                  </a:lnTo>
                  <a:lnTo>
                    <a:pt x="6330950" y="232410"/>
                  </a:lnTo>
                  <a:lnTo>
                    <a:pt x="6330950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65308" y="3895656"/>
            <a:ext cx="3075023" cy="34328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1990377" y="3895656"/>
            <a:ext cx="3076780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4" name="AutoShape 4"/>
          <p:cNvSpPr/>
          <p:nvPr/>
        </p:nvSpPr>
        <p:spPr>
          <a:xfrm>
            <a:off x="8915354" y="3895656"/>
            <a:ext cx="3075023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5" name="AutoShape 5"/>
          <p:cNvSpPr/>
          <p:nvPr/>
        </p:nvSpPr>
        <p:spPr>
          <a:xfrm>
            <a:off x="5840331" y="3895656"/>
            <a:ext cx="3075023" cy="343283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6" name="Group 6"/>
          <p:cNvGrpSpPr/>
          <p:nvPr/>
        </p:nvGrpSpPr>
        <p:grpSpPr>
          <a:xfrm rot="-8100000">
            <a:off x="14647194" y="3709563"/>
            <a:ext cx="725626" cy="724465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750934" y="3550115"/>
            <a:ext cx="1103772" cy="10343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6825957" y="3550115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0" name="AutoShape 10"/>
          <p:cNvSpPr/>
          <p:nvPr/>
        </p:nvSpPr>
        <p:spPr>
          <a:xfrm>
            <a:off x="9900980" y="3550115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1" name="AutoShape 11"/>
          <p:cNvSpPr/>
          <p:nvPr/>
        </p:nvSpPr>
        <p:spPr>
          <a:xfrm>
            <a:off x="12976881" y="3550115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12" name="Group 12"/>
          <p:cNvGrpSpPr/>
          <p:nvPr/>
        </p:nvGrpSpPr>
        <p:grpSpPr>
          <a:xfrm rot="-8100000">
            <a:off x="11627564" y="3709563"/>
            <a:ext cx="725626" cy="724465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8100000">
            <a:off x="8552541" y="3709563"/>
            <a:ext cx="725626" cy="724465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8100000">
            <a:off x="5477518" y="3709563"/>
            <a:ext cx="725626" cy="724465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7213641" y="5042016"/>
            <a:ext cx="10045659" cy="421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Initialy only to be used on the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adapter 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layer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TypeScript 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can be used but it's optional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Based on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Koa 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framework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Implements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common functionalities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Favor usage of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 async / await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Provides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observability, trazability 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&amp;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 debugging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698817"/>
            <a:ext cx="4287737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spc="163" dirty="0">
                <a:solidFill>
                  <a:srgbClr val="191919"/>
                </a:solidFill>
                <a:latin typeface="Open Sans Light"/>
              </a:rPr>
              <a:t>Build a</a:t>
            </a:r>
          </a:p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i="1" spc="163" dirty="0">
                <a:solidFill>
                  <a:srgbClr val="191919"/>
                </a:solidFill>
                <a:latin typeface="Open Sans Light"/>
              </a:rPr>
              <a:t>Node.js</a:t>
            </a:r>
          </a:p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b="1" spc="163" dirty="0">
                <a:solidFill>
                  <a:srgbClr val="191919"/>
                </a:solidFill>
                <a:latin typeface="Open Sans Light"/>
              </a:rPr>
              <a:t>Services</a:t>
            </a:r>
          </a:p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b="1" spc="163" dirty="0">
                <a:solidFill>
                  <a:srgbClr val="191919"/>
                </a:solidFill>
                <a:latin typeface="Open Sans Light"/>
              </a:rPr>
              <a:t>Framework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904875"/>
            <a:ext cx="10993994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Implementing Non-Blocking</a:t>
            </a:r>
          </a:p>
        </p:txBody>
      </p:sp>
      <p:grpSp>
        <p:nvGrpSpPr>
          <p:cNvPr id="21" name="Group 21"/>
          <p:cNvGrpSpPr/>
          <p:nvPr/>
        </p:nvGrpSpPr>
        <p:grpSpPr>
          <a:xfrm rot="-10800000">
            <a:off x="386044" y="2490094"/>
            <a:ext cx="18450957" cy="849482"/>
            <a:chOff x="0" y="0"/>
            <a:chExt cx="9185706" cy="4229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6697537" y="3372440"/>
            <a:ext cx="1360611" cy="136061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40236" y="3514560"/>
            <a:ext cx="1114470" cy="111447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>
            <a:off x="13104132" y="3628110"/>
            <a:ext cx="849271" cy="84927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>
            <a:alphaModFix amt="25000"/>
          </a:blip>
          <a:srcRect/>
          <a:stretch>
            <a:fillRect/>
          </a:stretch>
        </p:blipFill>
        <p:spPr>
          <a:xfrm>
            <a:off x="10089921" y="3696945"/>
            <a:ext cx="725890" cy="740704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28700" y="1924281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Implementation Strategy / Phases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79759" y="6697929"/>
            <a:ext cx="766241" cy="76624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65308" y="3912089"/>
            <a:ext cx="3075023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3" name="AutoShape 3"/>
          <p:cNvSpPr/>
          <p:nvPr/>
        </p:nvSpPr>
        <p:spPr>
          <a:xfrm>
            <a:off x="11990377" y="3912089"/>
            <a:ext cx="3076780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4" name="AutoShape 4"/>
          <p:cNvSpPr/>
          <p:nvPr/>
        </p:nvSpPr>
        <p:spPr>
          <a:xfrm>
            <a:off x="8915354" y="3912089"/>
            <a:ext cx="3075023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5" name="AutoShape 5"/>
          <p:cNvSpPr/>
          <p:nvPr/>
        </p:nvSpPr>
        <p:spPr>
          <a:xfrm>
            <a:off x="5840331" y="3912089"/>
            <a:ext cx="3075023" cy="343283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6" name="Group 6"/>
          <p:cNvGrpSpPr/>
          <p:nvPr/>
        </p:nvGrpSpPr>
        <p:grpSpPr>
          <a:xfrm rot="-8100000">
            <a:off x="14647194" y="3725996"/>
            <a:ext cx="725626" cy="724465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750934" y="3566548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9" name="AutoShape 9"/>
          <p:cNvSpPr/>
          <p:nvPr/>
        </p:nvSpPr>
        <p:spPr>
          <a:xfrm>
            <a:off x="6825957" y="3566548"/>
            <a:ext cx="1103772" cy="10343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9900980" y="3566548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1" name="AutoShape 11"/>
          <p:cNvSpPr/>
          <p:nvPr/>
        </p:nvSpPr>
        <p:spPr>
          <a:xfrm>
            <a:off x="12976881" y="3566548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12" name="Group 12"/>
          <p:cNvGrpSpPr/>
          <p:nvPr/>
        </p:nvGrpSpPr>
        <p:grpSpPr>
          <a:xfrm rot="-8100000">
            <a:off x="11627564" y="3725996"/>
            <a:ext cx="725626" cy="724465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8100000">
            <a:off x="8552541" y="3725996"/>
            <a:ext cx="725626" cy="724465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8100000">
            <a:off x="5477518" y="3725996"/>
            <a:ext cx="725626" cy="724465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5600881"/>
            <a:ext cx="450125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spc="163" dirty="0">
                <a:solidFill>
                  <a:srgbClr val="191919"/>
                </a:solidFill>
                <a:latin typeface="Open Sans Light"/>
              </a:rPr>
              <a:t>Build a</a:t>
            </a:r>
          </a:p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i="0" spc="163" dirty="0">
                <a:solidFill>
                  <a:srgbClr val="191919"/>
                </a:solidFill>
                <a:latin typeface="Open Sans Light"/>
              </a:rPr>
              <a:t>JavaScript</a:t>
            </a:r>
          </a:p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b="1" spc="163" dirty="0">
                <a:solidFill>
                  <a:srgbClr val="191919"/>
                </a:solidFill>
                <a:latin typeface="Open Sans Light"/>
              </a:rPr>
              <a:t>Web UI</a:t>
            </a:r>
          </a:p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b="1" spc="163" dirty="0">
                <a:solidFill>
                  <a:srgbClr val="191919"/>
                </a:solidFill>
                <a:latin typeface="Open Sans Light"/>
              </a:rPr>
              <a:t>Framework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904875"/>
            <a:ext cx="10993994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Implementing Non-Blocking</a:t>
            </a:r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386044" y="2490094"/>
            <a:ext cx="18450957" cy="849482"/>
            <a:chOff x="0" y="0"/>
            <a:chExt cx="9185706" cy="42291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2597" y="3388873"/>
            <a:ext cx="1360611" cy="136061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>
            <a:off x="3740236" y="3511944"/>
            <a:ext cx="1114470" cy="11144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>
            <a:off x="13104132" y="3644544"/>
            <a:ext cx="849271" cy="8492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alphaModFix amt="25000"/>
          </a:blip>
          <a:srcRect/>
          <a:stretch>
            <a:fillRect/>
          </a:stretch>
        </p:blipFill>
        <p:spPr>
          <a:xfrm>
            <a:off x="10089921" y="3713379"/>
            <a:ext cx="725890" cy="74070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028700" y="1924281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Implementation Strategy / Phases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168076" y="5376908"/>
            <a:ext cx="10101922" cy="361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SPA 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(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without SSR)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Used only on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intranet 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/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 extranet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TypeScript 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can be used but it's optional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Based on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React 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+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 Redux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Implements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common functionalities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1" i="0" spc="64">
                <a:solidFill>
                  <a:srgbClr val="000000"/>
                </a:solidFill>
                <a:latin typeface="Open Sans Light"/>
              </a:rPr>
              <a:t>Reusable</a:t>
            </a:r>
            <a:r>
              <a:rPr lang="en-US" sz="3200" i="0" spc="64">
                <a:solidFill>
                  <a:srgbClr val="000000"/>
                </a:solidFill>
                <a:latin typeface="Open Sans Light"/>
              </a:rPr>
              <a:t> corporate components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9194" y="6599993"/>
            <a:ext cx="766241" cy="76624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65308" y="3879225"/>
            <a:ext cx="3075023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3" name="AutoShape 3"/>
          <p:cNvSpPr/>
          <p:nvPr/>
        </p:nvSpPr>
        <p:spPr>
          <a:xfrm>
            <a:off x="11990377" y="3888220"/>
            <a:ext cx="3076780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4" name="AutoShape 4"/>
          <p:cNvSpPr/>
          <p:nvPr/>
        </p:nvSpPr>
        <p:spPr>
          <a:xfrm>
            <a:off x="8915354" y="3888220"/>
            <a:ext cx="3075023" cy="34328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5840331" y="3879225"/>
            <a:ext cx="3075023" cy="343283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6" name="Group 6"/>
          <p:cNvGrpSpPr/>
          <p:nvPr/>
        </p:nvGrpSpPr>
        <p:grpSpPr>
          <a:xfrm rot="-8100000">
            <a:off x="14647194" y="3702127"/>
            <a:ext cx="725626" cy="724465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750934" y="3533683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9" name="AutoShape 9"/>
          <p:cNvSpPr/>
          <p:nvPr/>
        </p:nvSpPr>
        <p:spPr>
          <a:xfrm>
            <a:off x="6825957" y="3533683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0" name="AutoShape 10"/>
          <p:cNvSpPr/>
          <p:nvPr/>
        </p:nvSpPr>
        <p:spPr>
          <a:xfrm>
            <a:off x="9900980" y="3542679"/>
            <a:ext cx="1103772" cy="10343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AutoShape 11"/>
          <p:cNvSpPr/>
          <p:nvPr/>
        </p:nvSpPr>
        <p:spPr>
          <a:xfrm>
            <a:off x="12976881" y="3542679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12" name="Group 12"/>
          <p:cNvGrpSpPr/>
          <p:nvPr/>
        </p:nvGrpSpPr>
        <p:grpSpPr>
          <a:xfrm rot="-8100000">
            <a:off x="11627564" y="3702127"/>
            <a:ext cx="725626" cy="724465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8100000">
            <a:off x="8552541" y="3693131"/>
            <a:ext cx="725626" cy="724465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8100000">
            <a:off x="5477518" y="3693131"/>
            <a:ext cx="725626" cy="724465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904875"/>
            <a:ext cx="10993994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Implementing Non-Blocking</a:t>
            </a:r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386044" y="2490094"/>
            <a:ext cx="18450957" cy="849482"/>
            <a:chOff x="0" y="0"/>
            <a:chExt cx="9185706" cy="42291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6697537" y="3356009"/>
            <a:ext cx="1360611" cy="13606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>
            <a:off x="3740236" y="3498129"/>
            <a:ext cx="1114470" cy="111447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>
            <a:off x="13104132" y="3620675"/>
            <a:ext cx="849271" cy="8492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89921" y="3689510"/>
            <a:ext cx="725890" cy="74070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028700" y="1924281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Implementation Strategy / Phases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06677" y="5106706"/>
            <a:ext cx="10052623" cy="421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Act as an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single entry point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Fast 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&amp;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 scalable 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for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I/O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Auto-generates an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API catalog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Concentrate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common functional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 needs:</a:t>
            </a:r>
          </a:p>
          <a:p>
            <a:pPr marL="1056641" lvl="2" indent="-352214">
              <a:lnSpc>
                <a:spcPts val="4800"/>
              </a:lnSpc>
              <a:buFont typeface="Arial"/>
              <a:buChar char="⚬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Authentication</a:t>
            </a:r>
          </a:p>
          <a:p>
            <a:pPr marL="1056641" lvl="2" indent="-352214">
              <a:lnSpc>
                <a:spcPts val="4800"/>
              </a:lnSpc>
              <a:buFont typeface="Arial"/>
              <a:buChar char="⚬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Rate-limiting</a:t>
            </a:r>
          </a:p>
          <a:p>
            <a:pPr marL="1056640" lvl="2" indent="-352213">
              <a:lnSpc>
                <a:spcPts val="4800"/>
              </a:lnSpc>
              <a:buFont typeface="Arial"/>
              <a:buChar char="⚬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Customs timeouts per route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7847" y="5880240"/>
            <a:ext cx="4399799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spc="163" dirty="0">
                <a:solidFill>
                  <a:srgbClr val="191919"/>
                </a:solidFill>
                <a:latin typeface="Open Sans Light"/>
              </a:rPr>
              <a:t>Build a</a:t>
            </a:r>
          </a:p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i="1" spc="163" dirty="0">
                <a:solidFill>
                  <a:srgbClr val="191919"/>
                </a:solidFill>
                <a:latin typeface="Open Sans Light"/>
              </a:rPr>
              <a:t>Node.js</a:t>
            </a:r>
          </a:p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b="1" spc="163" dirty="0">
                <a:solidFill>
                  <a:srgbClr val="191919"/>
                </a:solidFill>
                <a:latin typeface="Open Sans Light"/>
              </a:rPr>
              <a:t>API</a:t>
            </a:r>
          </a:p>
          <a:p>
            <a:pPr marL="0" lvl="0" indent="0" algn="r">
              <a:lnSpc>
                <a:spcPts val="5418"/>
              </a:lnSpc>
              <a:spcBef>
                <a:spcPct val="0"/>
              </a:spcBef>
            </a:pPr>
            <a:r>
              <a:rPr lang="en-US" sz="4200" b="1" spc="163" dirty="0">
                <a:solidFill>
                  <a:srgbClr val="191919"/>
                </a:solidFill>
                <a:latin typeface="Open Sans Light"/>
              </a:rPr>
              <a:t>Gateway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31296" y="6879352"/>
            <a:ext cx="766241" cy="76624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65308" y="3895658"/>
            <a:ext cx="3075023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3" name="AutoShape 3"/>
          <p:cNvSpPr/>
          <p:nvPr/>
        </p:nvSpPr>
        <p:spPr>
          <a:xfrm>
            <a:off x="11990377" y="3881105"/>
            <a:ext cx="3076780" cy="34328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8915354" y="3881105"/>
            <a:ext cx="3075023" cy="343283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5" name="AutoShape 5"/>
          <p:cNvSpPr/>
          <p:nvPr/>
        </p:nvSpPr>
        <p:spPr>
          <a:xfrm>
            <a:off x="5840331" y="3895658"/>
            <a:ext cx="3075023" cy="343283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6" name="Group 6"/>
          <p:cNvGrpSpPr/>
          <p:nvPr/>
        </p:nvGrpSpPr>
        <p:grpSpPr>
          <a:xfrm rot="-8100000">
            <a:off x="14647194" y="3695012"/>
            <a:ext cx="725626" cy="724465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750934" y="3550116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9" name="AutoShape 9"/>
          <p:cNvSpPr/>
          <p:nvPr/>
        </p:nvSpPr>
        <p:spPr>
          <a:xfrm>
            <a:off x="6825957" y="3550116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0" name="AutoShape 10"/>
          <p:cNvSpPr/>
          <p:nvPr/>
        </p:nvSpPr>
        <p:spPr>
          <a:xfrm>
            <a:off x="9900980" y="3535564"/>
            <a:ext cx="1103772" cy="1034366"/>
          </a:xfrm>
          <a:prstGeom prst="rect">
            <a:avLst/>
          </a:prstGeom>
          <a:solidFill>
            <a:srgbClr val="D9D9D9"/>
          </a:solidFill>
        </p:spPr>
      </p:sp>
      <p:sp>
        <p:nvSpPr>
          <p:cNvPr id="11" name="AutoShape 11"/>
          <p:cNvSpPr/>
          <p:nvPr/>
        </p:nvSpPr>
        <p:spPr>
          <a:xfrm>
            <a:off x="12976881" y="3535564"/>
            <a:ext cx="1103772" cy="1034366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2" name="Group 12"/>
          <p:cNvGrpSpPr/>
          <p:nvPr/>
        </p:nvGrpSpPr>
        <p:grpSpPr>
          <a:xfrm rot="-8100000">
            <a:off x="11627564" y="3695012"/>
            <a:ext cx="725626" cy="724465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8100000">
            <a:off x="8552541" y="3709564"/>
            <a:ext cx="725626" cy="724465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8100000">
            <a:off x="5477518" y="3709564"/>
            <a:ext cx="725626" cy="724465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904875"/>
            <a:ext cx="10993994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Implementing Non-Blocking</a:t>
            </a:r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386044" y="2490094"/>
            <a:ext cx="18450957" cy="849482"/>
            <a:chOff x="0" y="0"/>
            <a:chExt cx="9185706" cy="42291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6697537" y="3372441"/>
            <a:ext cx="1360611" cy="13606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>
            <a:off x="3740236" y="3514562"/>
            <a:ext cx="1114470" cy="111447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04132" y="3613560"/>
            <a:ext cx="849271" cy="8492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alphaModFix amt="25000"/>
          </a:blip>
          <a:srcRect/>
          <a:stretch>
            <a:fillRect/>
          </a:stretch>
        </p:blipFill>
        <p:spPr>
          <a:xfrm>
            <a:off x="10089921" y="3682395"/>
            <a:ext cx="725890" cy="74070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028700" y="1924281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Implementation Strategy / Phases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929729" y="5515647"/>
            <a:ext cx="8904085" cy="3004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Node.js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version lifecycle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 h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a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n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d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l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i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ng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Simple 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&amp;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 customizable 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pi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p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eline </a:t>
            </a: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structure, throught package.json scripts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Private </a:t>
            </a:r>
            <a:r>
              <a:rPr lang="en-US" sz="3200" b="1" i="0" spc="64">
                <a:solidFill>
                  <a:srgbClr val="191919"/>
                </a:solidFill>
                <a:latin typeface="Open Sans Light"/>
              </a:rPr>
              <a:t>NPM packages</a:t>
            </a:r>
            <a:r>
              <a:rPr lang="en-US" sz="3200" i="0" spc="64">
                <a:solidFill>
                  <a:srgbClr val="191919"/>
                </a:solidFill>
                <a:latin typeface="Open Sans Light"/>
              </a:rPr>
              <a:t> repo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3200" b="0" i="0" spc="64">
                <a:solidFill>
                  <a:srgbClr val="191919"/>
                </a:solidFill>
                <a:latin typeface="Open Sans Light"/>
              </a:rPr>
              <a:t>CI / CD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50934" y="5851571"/>
            <a:ext cx="2544519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28"/>
              </a:lnSpc>
              <a:spcBef>
                <a:spcPct val="0"/>
              </a:spcBef>
            </a:pPr>
            <a:r>
              <a:rPr lang="en-US" sz="3200" b="1" i="0" spc="124" dirty="0">
                <a:solidFill>
                  <a:srgbClr val="191919"/>
                </a:solidFill>
                <a:latin typeface="Open Sans Light"/>
              </a:rPr>
              <a:t>Streamline DevOps </a:t>
            </a:r>
            <a:r>
              <a:rPr lang="en-US" sz="3200" i="0" spc="124" dirty="0">
                <a:solidFill>
                  <a:srgbClr val="191919"/>
                </a:solidFill>
                <a:latin typeface="Open Sans Light"/>
              </a:rPr>
              <a:t>operations</a:t>
            </a:r>
          </a:p>
          <a:p>
            <a:pPr marL="0" lvl="0" indent="0">
              <a:lnSpc>
                <a:spcPts val="4128"/>
              </a:lnSpc>
              <a:spcBef>
                <a:spcPct val="0"/>
              </a:spcBef>
            </a:pPr>
            <a:r>
              <a:rPr lang="en-US" sz="3200" i="0" spc="124" dirty="0">
                <a:solidFill>
                  <a:srgbClr val="191919"/>
                </a:solidFill>
                <a:latin typeface="Open Sans Light"/>
              </a:rPr>
              <a:t>for </a:t>
            </a:r>
            <a:r>
              <a:rPr lang="en-US" sz="3200" i="1" spc="124" dirty="0">
                <a:solidFill>
                  <a:srgbClr val="191919"/>
                </a:solidFill>
                <a:latin typeface="Open Sans Light"/>
              </a:rPr>
              <a:t>Node.js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62981" y="6599993"/>
            <a:ext cx="766241" cy="76624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070" y="7733994"/>
            <a:ext cx="7557710" cy="168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000000"/>
                </a:solidFill>
                <a:latin typeface="Open Sans Light"/>
              </a:rPr>
              <a:t>IMPLEMENTATION</a:t>
            </a:r>
          </a:p>
          <a:p>
            <a:pPr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Open Sans Light"/>
              </a:rPr>
              <a:t>RESULTS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7059" y="654969"/>
            <a:ext cx="2159737" cy="3737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03652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29700" y="102870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97548" cy="2082856"/>
            <a:chOff x="0" y="0"/>
            <a:chExt cx="4278566" cy="484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8566" cy="484393"/>
            </a:xfrm>
            <a:custGeom>
              <a:avLst/>
              <a:gdLst/>
              <a:ahLst/>
              <a:cxnLst/>
              <a:rect l="l" t="t" r="r" b="b"/>
              <a:pathLst>
                <a:path w="4278566" h="484393">
                  <a:moveTo>
                    <a:pt x="0" y="0"/>
                  </a:moveTo>
                  <a:lnTo>
                    <a:pt x="4278566" y="0"/>
                  </a:lnTo>
                  <a:lnTo>
                    <a:pt x="4278566" y="484393"/>
                  </a:lnTo>
                  <a:lnTo>
                    <a:pt x="0" y="48439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50988" y="1028700"/>
            <a:ext cx="2108312" cy="21083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04875"/>
            <a:ext cx="10993994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Non-Blocking Implementation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9963" y="2170985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Experiences &amp; Results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039881"/>
            <a:ext cx="16230600" cy="3767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020301"/>
                </a:solidFill>
                <a:latin typeface="Open Sans Light"/>
              </a:rPr>
              <a:t>Increased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performance, reliability &amp; scalability on </a:t>
            </a:r>
            <a:r>
              <a:rPr lang="en-US" sz="3600" i="1">
                <a:solidFill>
                  <a:srgbClr val="020301"/>
                </a:solidFill>
                <a:latin typeface="Open Sans Light"/>
              </a:rPr>
              <a:t>migrated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use cases</a:t>
            </a:r>
          </a:p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020301"/>
                </a:solidFill>
                <a:latin typeface="Open Sans Light"/>
              </a:rPr>
              <a:t>Decreased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resource footprint</a:t>
            </a:r>
          </a:p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20301"/>
                </a:solidFill>
                <a:latin typeface="Open Sans Light"/>
              </a:rPr>
              <a:t>Deve</a:t>
            </a:r>
            <a:r>
              <a:rPr lang="en-US" sz="3600" i="0">
                <a:solidFill>
                  <a:srgbClr val="020301"/>
                </a:solidFill>
                <a:latin typeface="Open Sans Light"/>
              </a:rPr>
              <a:t>l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o</a:t>
            </a:r>
            <a:r>
              <a:rPr lang="en-US" sz="3600" i="0">
                <a:solidFill>
                  <a:srgbClr val="020301"/>
                </a:solidFill>
                <a:latin typeface="Open Sans Light"/>
              </a:rPr>
              <a:t>p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m</a:t>
            </a:r>
            <a:r>
              <a:rPr lang="en-US" sz="3600" i="0">
                <a:solidFill>
                  <a:srgbClr val="020301"/>
                </a:solidFill>
                <a:latin typeface="Open Sans Light"/>
              </a:rPr>
              <a:t>ents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are</a:t>
            </a:r>
            <a:r>
              <a:rPr lang="en-US" sz="3600" i="0">
                <a:solidFill>
                  <a:srgbClr val="020301"/>
                </a:solidFill>
                <a:latin typeface="Open Sans Light"/>
              </a:rPr>
              <a:t> </a:t>
            </a:r>
            <a:r>
              <a:rPr lang="en-US" sz="3600" b="0" i="0">
                <a:solidFill>
                  <a:srgbClr val="020301"/>
                </a:solidFill>
                <a:latin typeface="Open Sans Light"/>
              </a:rPr>
              <a:t>more </a:t>
            </a:r>
            <a:r>
              <a:rPr lang="en-US" sz="3600" b="1" i="0">
                <a:solidFill>
                  <a:srgbClr val="020301"/>
                </a:solidFill>
                <a:latin typeface="Open Sans Light"/>
              </a:rPr>
              <a:t>s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treamlined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&amp;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 fast</a:t>
            </a:r>
          </a:p>
          <a:p>
            <a:pPr marL="1188720" lvl="2" indent="-396240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20301"/>
                </a:solidFill>
                <a:latin typeface="Open Sans Light"/>
              </a:rPr>
              <a:t>due to </a:t>
            </a:r>
            <a:r>
              <a:rPr lang="en-US" sz="3600" i="1">
                <a:solidFill>
                  <a:srgbClr val="020301"/>
                </a:solidFill>
                <a:latin typeface="Open Sans Light"/>
              </a:rPr>
              <a:t>Framework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+ nature of </a:t>
            </a:r>
            <a:r>
              <a:rPr lang="en-US" sz="3600" i="1">
                <a:solidFill>
                  <a:srgbClr val="020301"/>
                </a:solidFill>
                <a:latin typeface="Open Sans Light"/>
              </a:rPr>
              <a:t>Node.js</a:t>
            </a:r>
          </a:p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20301"/>
                </a:solidFill>
                <a:latin typeface="Open Sans Light"/>
              </a:rPr>
              <a:t>Favored ussage of 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async / await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 </a:t>
            </a:r>
          </a:p>
          <a:p>
            <a:pPr marL="1188720" lvl="2" indent="-396240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20301"/>
                </a:solidFill>
                <a:latin typeface="Open Sans Light"/>
              </a:rPr>
              <a:t>simplyfies readiness and transition of Java oriented teams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97548" cy="2082856"/>
            <a:chOff x="0" y="0"/>
            <a:chExt cx="4278566" cy="484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8566" cy="484393"/>
            </a:xfrm>
            <a:custGeom>
              <a:avLst/>
              <a:gdLst/>
              <a:ahLst/>
              <a:cxnLst/>
              <a:rect l="l" t="t" r="r" b="b"/>
              <a:pathLst>
                <a:path w="4278566" h="484393">
                  <a:moveTo>
                    <a:pt x="0" y="0"/>
                  </a:moveTo>
                  <a:lnTo>
                    <a:pt x="4278566" y="0"/>
                  </a:lnTo>
                  <a:lnTo>
                    <a:pt x="4278566" y="484393"/>
                  </a:lnTo>
                  <a:lnTo>
                    <a:pt x="0" y="48439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50988" y="1028700"/>
            <a:ext cx="2108312" cy="21083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04875"/>
            <a:ext cx="10993994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Non-Blocking Implementation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9963" y="2170985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Experiences &amp; Results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352109"/>
            <a:ext cx="16230600" cy="313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20301"/>
                </a:solidFill>
                <a:latin typeface="Open Sans Light"/>
              </a:rPr>
              <a:t>Totaly 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independant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&amp;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 autonomous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teams</a:t>
            </a:r>
          </a:p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 i="1">
                <a:solidFill>
                  <a:srgbClr val="020301"/>
                </a:solidFill>
                <a:latin typeface="Open Sans Light"/>
              </a:rPr>
              <a:t>Encourage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the ussage of the 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right technology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 to solve an use case</a:t>
            </a:r>
          </a:p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20301"/>
                </a:solidFill>
                <a:latin typeface="Open Sans Light"/>
              </a:rPr>
              <a:t>The </a:t>
            </a:r>
            <a:r>
              <a:rPr lang="en-US" sz="3600" i="1">
                <a:solidFill>
                  <a:srgbClr val="020301"/>
                </a:solidFill>
                <a:latin typeface="Open Sans Light"/>
              </a:rPr>
              <a:t>framework 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favored consistency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 &amp; 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reusability 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between independant teams</a:t>
            </a:r>
          </a:p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20301"/>
                </a:solidFill>
                <a:latin typeface="Open Sans Light"/>
              </a:rPr>
              <a:t>Standarization facilitates the 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collaborative culture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888281"/>
            <a:ext cx="16229337" cy="440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020301"/>
                </a:solidFill>
                <a:latin typeface="Open Sans Light"/>
              </a:rPr>
              <a:t>Increased costs</a:t>
            </a:r>
          </a:p>
          <a:p>
            <a:pPr marL="1188720" lvl="2" indent="-396240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20301"/>
                </a:solidFill>
                <a:latin typeface="Open Sans Light"/>
              </a:rPr>
              <a:t>Mantaining two service development </a:t>
            </a:r>
            <a:r>
              <a:rPr lang="en-US" sz="3600" i="1">
                <a:solidFill>
                  <a:srgbClr val="020301"/>
                </a:solidFill>
                <a:latin typeface="Open Sans Light"/>
              </a:rPr>
              <a:t>frameworks</a:t>
            </a:r>
          </a:p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 i="1">
                <a:solidFill>
                  <a:srgbClr val="020301"/>
                </a:solidFill>
                <a:latin typeface="Open Sans Light"/>
              </a:rPr>
              <a:t>"The framework </a:t>
            </a:r>
            <a:r>
              <a:rPr lang="en-US" sz="3600" b="1" i="1">
                <a:solidFill>
                  <a:srgbClr val="020301"/>
                </a:solidFill>
                <a:latin typeface="Open Sans Light"/>
              </a:rPr>
              <a:t>must handle it</a:t>
            </a:r>
            <a:r>
              <a:rPr lang="en-US" sz="3600" i="1">
                <a:solidFill>
                  <a:srgbClr val="020301"/>
                </a:solidFill>
                <a:latin typeface="Open Sans Light"/>
              </a:rPr>
              <a:t>"</a:t>
            </a:r>
          </a:p>
          <a:p>
            <a:pPr marL="1188720" lvl="2" indent="-396240" algn="l">
              <a:lnSpc>
                <a:spcPts val="5040"/>
              </a:lnSpc>
              <a:buFont typeface="Arial"/>
              <a:buChar char="⚬"/>
            </a:pPr>
            <a:r>
              <a:rPr lang="en-US" sz="3600" i="1">
                <a:solidFill>
                  <a:srgbClr val="020301"/>
                </a:solidFill>
                <a:latin typeface="Open Sans Light"/>
              </a:rPr>
              <a:t>W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hen it's functional domain related</a:t>
            </a:r>
          </a:p>
          <a:p>
            <a:pPr marL="594360" lvl="1" indent="-297180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020301"/>
                </a:solidFill>
                <a:latin typeface="Open Sans Light"/>
              </a:rPr>
              <a:t>Teams confortable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 with </a:t>
            </a:r>
            <a:r>
              <a:rPr lang="en-US" sz="3600" i="0">
                <a:solidFill>
                  <a:srgbClr val="020301"/>
                </a:solidFill>
                <a:latin typeface="Open Sans Light"/>
              </a:rPr>
              <a:t>one technology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 tends to over-use-it</a:t>
            </a:r>
          </a:p>
          <a:p>
            <a:pPr marL="1188720" lvl="2" indent="-396240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20301"/>
                </a:solidFill>
                <a:latin typeface="Open Sans Light"/>
              </a:rPr>
              <a:t>Trying to solve use cases that are </a:t>
            </a:r>
            <a:r>
              <a:rPr lang="en-US" sz="3600" b="1">
                <a:solidFill>
                  <a:srgbClr val="020301"/>
                </a:solidFill>
                <a:latin typeface="Open Sans Light"/>
              </a:rPr>
              <a:t>not best fitted</a:t>
            </a:r>
            <a:r>
              <a:rPr lang="en-US" sz="3600">
                <a:solidFill>
                  <a:srgbClr val="020301"/>
                </a:solidFill>
                <a:latin typeface="Open Sans Light"/>
              </a:rPr>
              <a:t> for the </a:t>
            </a:r>
            <a:r>
              <a:rPr lang="en-US" sz="3600" i="1">
                <a:solidFill>
                  <a:srgbClr val="020301"/>
                </a:solidFill>
                <a:latin typeface="Open Sans Light"/>
              </a:rPr>
              <a:t>non-blocking approach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397548" cy="2082856"/>
            <a:chOff x="0" y="0"/>
            <a:chExt cx="4278566" cy="4843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8566" cy="484393"/>
            </a:xfrm>
            <a:custGeom>
              <a:avLst/>
              <a:gdLst/>
              <a:ahLst/>
              <a:cxnLst/>
              <a:rect l="l" t="t" r="r" b="b"/>
              <a:pathLst>
                <a:path w="4278566" h="484393">
                  <a:moveTo>
                    <a:pt x="0" y="0"/>
                  </a:moveTo>
                  <a:lnTo>
                    <a:pt x="4278566" y="0"/>
                  </a:lnTo>
                  <a:lnTo>
                    <a:pt x="4278566" y="484393"/>
                  </a:lnTo>
                  <a:lnTo>
                    <a:pt x="0" y="48439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5150988" y="1041428"/>
            <a:ext cx="2108312" cy="210831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904875"/>
            <a:ext cx="10993994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Non-Blocking Implementation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9963" y="2170985"/>
            <a:ext cx="9002501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Experiences &amp; Results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070" y="7733994"/>
            <a:ext cx="7557710" cy="168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b="0">
                <a:solidFill>
                  <a:srgbClr val="000000"/>
                </a:solidFill>
                <a:latin typeface="Open Sans Light"/>
              </a:rPr>
              <a:t>FUTURE</a:t>
            </a:r>
          </a:p>
          <a:p>
            <a:pPr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Open Sans Light"/>
              </a:rPr>
              <a:t>USE CASES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7059" y="654969"/>
            <a:ext cx="2159737" cy="3737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03652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38" b="78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4875"/>
            <a:ext cx="10993994" cy="10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737373"/>
                </a:solidFill>
                <a:latin typeface="Open Sans Light"/>
              </a:rPr>
              <a:t>Future Use Cases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000000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95491" y="3393404"/>
            <a:ext cx="14209188" cy="53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Support </a:t>
            </a:r>
            <a:r>
              <a:rPr lang="en-US" sz="3200" b="1">
                <a:solidFill>
                  <a:srgbClr val="000000"/>
                </a:solidFill>
                <a:latin typeface="Open Sans Light"/>
              </a:rPr>
              <a:t>database persistance</a:t>
            </a:r>
            <a:r>
              <a:rPr lang="en-US" sz="3200">
                <a:solidFill>
                  <a:srgbClr val="000000"/>
                </a:solidFill>
                <a:latin typeface="Open Sans Light"/>
              </a:rPr>
              <a:t> (i.e. MongoDB)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2501360"/>
            <a:ext cx="602738" cy="9491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95491" y="2526897"/>
            <a:ext cx="1420918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CF310E"/>
                </a:solidFill>
                <a:latin typeface="Open Sans Light"/>
              </a:rPr>
              <a:t>API </a:t>
            </a:r>
            <a:r>
              <a:rPr lang="en-US" sz="4800" dirty="0">
                <a:solidFill>
                  <a:srgbClr val="000000"/>
                </a:solidFill>
                <a:latin typeface="Open Sans Light"/>
              </a:rPr>
              <a:t>on top of a NoSQL Object-oriented DB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5491" y="4988488"/>
            <a:ext cx="14209188" cy="53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Support real-time communication </a:t>
            </a:r>
            <a:r>
              <a:rPr lang="en-US" sz="3200" b="0">
                <a:solidFill>
                  <a:srgbClr val="000000"/>
                </a:solidFill>
                <a:latin typeface="Open Sans Light"/>
              </a:rPr>
              <a:t>via </a:t>
            </a:r>
            <a:r>
              <a:rPr lang="en-US" sz="3200" b="1">
                <a:solidFill>
                  <a:srgbClr val="000000"/>
                </a:solidFill>
                <a:latin typeface="Open Sans Light"/>
              </a:rPr>
              <a:t>websockets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096444"/>
            <a:ext cx="602738" cy="94919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95490" y="4121981"/>
            <a:ext cx="12353909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CF310E"/>
                </a:solidFill>
                <a:latin typeface="Open Sans Light"/>
              </a:rPr>
              <a:t>Chat </a:t>
            </a:r>
            <a:r>
              <a:rPr lang="en-US" sz="4800" dirty="0">
                <a:solidFill>
                  <a:srgbClr val="000000"/>
                </a:solidFill>
                <a:latin typeface="Open Sans Light"/>
              </a:rPr>
              <a:t>communication systems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95491" y="6583572"/>
            <a:ext cx="14209188" cy="53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Streams are a </a:t>
            </a:r>
            <a:r>
              <a:rPr lang="en-US" sz="3200" b="1">
                <a:solidFill>
                  <a:srgbClr val="000000"/>
                </a:solidFill>
                <a:latin typeface="Open Sans Light"/>
              </a:rPr>
              <a:t>native </a:t>
            </a:r>
            <a:r>
              <a:rPr lang="en-US" sz="3200">
                <a:solidFill>
                  <a:srgbClr val="000000"/>
                </a:solidFill>
                <a:latin typeface="Open Sans Light"/>
              </a:rPr>
              <a:t>part of </a:t>
            </a:r>
            <a:r>
              <a:rPr lang="en-US" sz="3200" i="1">
                <a:solidFill>
                  <a:srgbClr val="000000"/>
                </a:solidFill>
                <a:latin typeface="Open Sans Light"/>
              </a:rPr>
              <a:t>Node.js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5691528"/>
            <a:ext cx="602738" cy="9491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95491" y="5717064"/>
            <a:ext cx="7837154" cy="81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CF310E"/>
                </a:solidFill>
                <a:latin typeface="Open Sans Light"/>
              </a:rPr>
              <a:t>Data streaming</a:t>
            </a:r>
            <a:r>
              <a:rPr lang="en-US" sz="4800" b="1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Open Sans Light"/>
              </a:rPr>
              <a:t>processing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95491" y="8178655"/>
            <a:ext cx="14209188" cy="53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Libraries like </a:t>
            </a:r>
            <a:r>
              <a:rPr lang="en-US" sz="3200" b="1">
                <a:solidFill>
                  <a:srgbClr val="000000"/>
                </a:solidFill>
                <a:latin typeface="Open Sans Light"/>
              </a:rPr>
              <a:t>Reactor </a:t>
            </a:r>
            <a:r>
              <a:rPr lang="en-US" sz="3200">
                <a:solidFill>
                  <a:srgbClr val="000000"/>
                </a:solidFill>
                <a:latin typeface="Open Sans Light"/>
              </a:rPr>
              <a:t>on top of Spring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7286612"/>
            <a:ext cx="602738" cy="94919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895491" y="7312148"/>
            <a:ext cx="7836883" cy="81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CF310E"/>
                </a:solidFill>
                <a:latin typeface="Open Sans Light"/>
              </a:rPr>
              <a:t>Java </a:t>
            </a:r>
            <a:r>
              <a:rPr lang="en-US" sz="4800">
                <a:solidFill>
                  <a:srgbClr val="000000"/>
                </a:solidFill>
                <a:latin typeface="Open Sans Light"/>
              </a:rPr>
              <a:t>embraces</a:t>
            </a:r>
            <a:r>
              <a:rPr lang="en-US" sz="4800" b="1">
                <a:solidFill>
                  <a:srgbClr val="CF310E"/>
                </a:solidFill>
                <a:latin typeface="Open Sans Light"/>
              </a:rPr>
              <a:t> </a:t>
            </a:r>
            <a:r>
              <a:rPr lang="en-US" sz="4800">
                <a:solidFill>
                  <a:srgbClr val="000000"/>
                </a:solidFill>
                <a:latin typeface="Open Sans Light"/>
              </a:rPr>
              <a:t>non-blocking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8529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2007" y="904875"/>
            <a:ext cx="8083654" cy="1097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About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05538" y="2535367"/>
            <a:ext cx="12716723" cy="849482"/>
            <a:chOff x="0" y="0"/>
            <a:chExt cx="6330950" cy="4229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30950" cy="375920"/>
            </a:xfrm>
            <a:custGeom>
              <a:avLst/>
              <a:gdLst/>
              <a:ahLst/>
              <a:cxnLst/>
              <a:rect l="l" t="t" r="r" b="b"/>
              <a:pathLst>
                <a:path w="6330950" h="375920">
                  <a:moveTo>
                    <a:pt x="6050280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6168390" y="232410"/>
                  </a:lnTo>
                  <a:lnTo>
                    <a:pt x="6168390" y="375920"/>
                  </a:lnTo>
                  <a:lnTo>
                    <a:pt x="6328410" y="232410"/>
                  </a:lnTo>
                  <a:lnTo>
                    <a:pt x="6330950" y="232410"/>
                  </a:lnTo>
                  <a:lnTo>
                    <a:pt x="6330950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818173" y="0"/>
            <a:ext cx="6481578" cy="10287000"/>
            <a:chOff x="0" y="0"/>
            <a:chExt cx="1507367" cy="23923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7367" cy="2392362"/>
            </a:xfrm>
            <a:custGeom>
              <a:avLst/>
              <a:gdLst/>
              <a:ahLst/>
              <a:cxnLst/>
              <a:rect l="l" t="t" r="r" b="b"/>
              <a:pathLst>
                <a:path w="1507367" h="2392362">
                  <a:moveTo>
                    <a:pt x="0" y="0"/>
                  </a:moveTo>
                  <a:lnTo>
                    <a:pt x="1507367" y="0"/>
                  </a:lnTo>
                  <a:lnTo>
                    <a:pt x="1507367" y="2392362"/>
                  </a:lnTo>
                  <a:lnTo>
                    <a:pt x="0" y="23923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2007" y="3295527"/>
            <a:ext cx="10354111" cy="503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Founded @ </a:t>
            </a:r>
            <a:r>
              <a:rPr lang="en-US" sz="3200" b="1">
                <a:solidFill>
                  <a:srgbClr val="000000"/>
                </a:solidFill>
                <a:latin typeface="Open Sans Light"/>
              </a:rPr>
              <a:t>1963</a:t>
            </a:r>
          </a:p>
          <a:p>
            <a:pPr marL="528320" lvl="1" indent="-264160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b="1">
                <a:solidFill>
                  <a:srgbClr val="000000"/>
                </a:solidFill>
                <a:latin typeface="Open Sans Light"/>
              </a:rPr>
              <a:t>Biggest fashion distribution company</a:t>
            </a:r>
            <a:r>
              <a:rPr lang="en-US" sz="3200">
                <a:solidFill>
                  <a:srgbClr val="000000"/>
                </a:solidFill>
                <a:latin typeface="Open Sans Light"/>
              </a:rPr>
              <a:t> worldwide</a:t>
            </a:r>
          </a:p>
          <a:p>
            <a:pPr marL="528320" lvl="1" indent="-264160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Traded @ Spain Stock Exchange (Ibex 35) since 2001.</a:t>
            </a:r>
          </a:p>
          <a:p>
            <a:pPr marL="528320" lvl="1" indent="-264160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Composed by </a:t>
            </a:r>
            <a:r>
              <a:rPr lang="en-US" sz="3200" b="1">
                <a:solidFill>
                  <a:srgbClr val="000000"/>
                </a:solidFill>
                <a:latin typeface="Open Sans Light"/>
              </a:rPr>
              <a:t>8 separate brands</a:t>
            </a:r>
          </a:p>
          <a:p>
            <a:pPr marL="528320" lvl="1" indent="-264160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We manage</a:t>
            </a:r>
          </a:p>
          <a:p>
            <a:pPr marL="1056641" lvl="2" indent="-352214">
              <a:lnSpc>
                <a:spcPts val="4480"/>
              </a:lnSpc>
              <a:spcBef>
                <a:spcPct val="0"/>
              </a:spcBef>
              <a:buFont typeface="Arial"/>
              <a:buChar char="⚬"/>
            </a:pPr>
            <a:r>
              <a:rPr lang="en-US" sz="3200" i="1">
                <a:solidFill>
                  <a:srgbClr val="000000"/>
                </a:solidFill>
                <a:latin typeface="Open Sans Light"/>
              </a:rPr>
              <a:t>Design</a:t>
            </a:r>
          </a:p>
          <a:p>
            <a:pPr marL="1056641" lvl="2" indent="-352214">
              <a:lnSpc>
                <a:spcPts val="4480"/>
              </a:lnSpc>
              <a:spcBef>
                <a:spcPct val="0"/>
              </a:spcBef>
              <a:buFont typeface="Arial"/>
              <a:buChar char="⚬"/>
            </a:pPr>
            <a:r>
              <a:rPr lang="en-US" sz="3200" i="1">
                <a:solidFill>
                  <a:srgbClr val="000000"/>
                </a:solidFill>
                <a:latin typeface="Open Sans Light"/>
              </a:rPr>
              <a:t>Fabricaton</a:t>
            </a:r>
          </a:p>
          <a:p>
            <a:pPr marL="1056641" lvl="2" indent="-352214">
              <a:lnSpc>
                <a:spcPts val="4480"/>
              </a:lnSpc>
              <a:spcBef>
                <a:spcPct val="0"/>
              </a:spcBef>
              <a:buFont typeface="Arial"/>
              <a:buChar char="⚬"/>
            </a:pPr>
            <a:r>
              <a:rPr lang="en-US" sz="3200" i="1">
                <a:solidFill>
                  <a:srgbClr val="000000"/>
                </a:solidFill>
                <a:latin typeface="Open Sans Light"/>
              </a:rPr>
              <a:t>Logistics &amp; distribution</a:t>
            </a:r>
          </a:p>
          <a:p>
            <a:pPr marL="1056640" lvl="2" indent="-352213">
              <a:lnSpc>
                <a:spcPts val="4480"/>
              </a:lnSpc>
              <a:spcBef>
                <a:spcPct val="0"/>
              </a:spcBef>
              <a:buFont typeface="Arial"/>
              <a:buChar char="⚬"/>
            </a:pPr>
            <a:r>
              <a:rPr lang="en-US" sz="3200" i="1">
                <a:solidFill>
                  <a:srgbClr val="000000"/>
                </a:solidFill>
                <a:latin typeface="Open Sans Light"/>
              </a:rPr>
              <a:t>Sales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64575" y="1257920"/>
            <a:ext cx="2188774" cy="9144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37522" y="5485555"/>
            <a:ext cx="3642881" cy="5748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60703" y="4518734"/>
            <a:ext cx="3396519" cy="5081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47026" y="2987671"/>
            <a:ext cx="2423871" cy="16159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75865" y="2655187"/>
            <a:ext cx="4283435" cy="5140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767968" y="6862085"/>
            <a:ext cx="2581988" cy="17213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661467" y="6498672"/>
            <a:ext cx="2794991" cy="7197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98684" y="8329172"/>
            <a:ext cx="3037797" cy="69990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22007" y="1926590"/>
            <a:ext cx="11471413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A brief history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 t="41959" b="40736"/>
          <a:stretch>
            <a:fillRect/>
          </a:stretch>
        </p:blipFill>
        <p:spPr>
          <a:xfrm>
            <a:off x="913439" y="9258300"/>
            <a:ext cx="2159737" cy="37373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304925"/>
            <a:ext cx="8115300" cy="187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50"/>
              </a:lnSpc>
            </a:pPr>
            <a:r>
              <a:rPr lang="en-US" sz="14150">
                <a:solidFill>
                  <a:srgbClr val="000000"/>
                </a:solidFill>
                <a:latin typeface="Open Sans Light"/>
              </a:rPr>
              <a:t>thanks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699223"/>
            <a:ext cx="8115300" cy="448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2"/>
              </a:lnSpc>
            </a:pPr>
            <a:r>
              <a:rPr lang="en-US" sz="3600">
                <a:solidFill>
                  <a:srgbClr val="CF310E"/>
                </a:solidFill>
                <a:latin typeface="Open Sans Light"/>
              </a:rPr>
              <a:t>jesusmpc@inditex.com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144000" y="-73614"/>
            <a:ext cx="9200728" cy="10448714"/>
            <a:chOff x="0" y="0"/>
            <a:chExt cx="12267637" cy="1393161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l="29453" r="29453"/>
            <a:stretch>
              <a:fillRect/>
            </a:stretch>
          </p:blipFill>
          <p:spPr>
            <a:xfrm>
              <a:off x="0" y="0"/>
              <a:ext cx="12267637" cy="13931619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3256752"/>
            <a:ext cx="8115300" cy="347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6"/>
              </a:lnSpc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reach me for questions / comments: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41959" b="40736"/>
          <a:stretch>
            <a:fillRect/>
          </a:stretch>
        </p:blipFill>
        <p:spPr>
          <a:xfrm>
            <a:off x="927847" y="9283360"/>
            <a:ext cx="2159737" cy="3737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6699066"/>
            <a:ext cx="8115300" cy="255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Open Sans Light"/>
              </a:rPr>
              <a:t>join us @ Arteixo, Spain</a:t>
            </a:r>
          </a:p>
          <a:p>
            <a:pPr>
              <a:lnSpc>
                <a:spcPts val="5040"/>
              </a:lnSpc>
            </a:pPr>
            <a:r>
              <a:rPr lang="en-US" sz="4200">
                <a:solidFill>
                  <a:srgbClr val="CF310E"/>
                </a:solidFill>
                <a:latin typeface="Open Sans Light"/>
              </a:rPr>
              <a:t>https://techteams.es</a:t>
            </a:r>
          </a:p>
          <a:p>
            <a:pPr>
              <a:lnSpc>
                <a:spcPts val="5040"/>
              </a:lnSpc>
            </a:pPr>
            <a:r>
              <a:rPr lang="en-US" sz="4200" b="1">
                <a:solidFill>
                  <a:srgbClr val="000000"/>
                </a:solidFill>
                <a:latin typeface="Open Sans Light"/>
              </a:rPr>
              <a:t>#ZARATECHTEAMS</a:t>
            </a:r>
          </a:p>
          <a:p>
            <a:pPr>
              <a:lnSpc>
                <a:spcPts val="5040"/>
              </a:lnSpc>
            </a:pPr>
            <a:endParaRPr lang="en-US" sz="4200" b="1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45228" cy="10287000"/>
            <a:chOff x="0" y="0"/>
            <a:chExt cx="1429145" cy="2392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9145" cy="2392362"/>
            </a:xfrm>
            <a:custGeom>
              <a:avLst/>
              <a:gdLst/>
              <a:ahLst/>
              <a:cxnLst/>
              <a:rect l="l" t="t" r="r" b="b"/>
              <a:pathLst>
                <a:path w="1429145" h="2392362">
                  <a:moveTo>
                    <a:pt x="0" y="0"/>
                  </a:moveTo>
                  <a:lnTo>
                    <a:pt x="1429145" y="0"/>
                  </a:lnTo>
                  <a:lnTo>
                    <a:pt x="1429145" y="2392362"/>
                  </a:lnTo>
                  <a:lnTo>
                    <a:pt x="0" y="23923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46214" y="5782474"/>
            <a:ext cx="3027456" cy="2863596"/>
            <a:chOff x="0" y="0"/>
            <a:chExt cx="2771140" cy="2621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71140" cy="2621153"/>
            </a:xfrm>
            <a:custGeom>
              <a:avLst/>
              <a:gdLst/>
              <a:ahLst/>
              <a:cxnLst/>
              <a:rect l="l" t="t" r="r" b="b"/>
              <a:pathLst>
                <a:path w="2771140" h="2621153">
                  <a:moveTo>
                    <a:pt x="0" y="0"/>
                  </a:moveTo>
                  <a:lnTo>
                    <a:pt x="0" y="1718183"/>
                  </a:lnTo>
                  <a:lnTo>
                    <a:pt x="1384300" y="2621153"/>
                  </a:lnTo>
                  <a:lnTo>
                    <a:pt x="2771140" y="1718183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341898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06980" y="903041"/>
            <a:ext cx="435232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About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448617" y="5782474"/>
            <a:ext cx="3027456" cy="2863596"/>
            <a:chOff x="0" y="0"/>
            <a:chExt cx="2771140" cy="26211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71140" cy="2621153"/>
            </a:xfrm>
            <a:custGeom>
              <a:avLst/>
              <a:gdLst/>
              <a:ahLst/>
              <a:cxnLst/>
              <a:rect l="l" t="t" r="r" b="b"/>
              <a:pathLst>
                <a:path w="2771140" h="2621153">
                  <a:moveTo>
                    <a:pt x="0" y="0"/>
                  </a:moveTo>
                  <a:lnTo>
                    <a:pt x="0" y="1718183"/>
                  </a:lnTo>
                  <a:lnTo>
                    <a:pt x="1384300" y="2621153"/>
                  </a:lnTo>
                  <a:lnTo>
                    <a:pt x="2771140" y="1718183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9448617" y="3634261"/>
            <a:ext cx="3027456" cy="242133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TextBox 11"/>
          <p:cNvSpPr txBox="1"/>
          <p:nvPr/>
        </p:nvSpPr>
        <p:spPr>
          <a:xfrm>
            <a:off x="9966448" y="4579073"/>
            <a:ext cx="1991794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 i="0" dirty="0">
                <a:solidFill>
                  <a:srgbClr val="FFFFFF"/>
                </a:solidFill>
                <a:latin typeface="Open Sans Light"/>
              </a:rPr>
              <a:t>1,254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646558" y="5782474"/>
            <a:ext cx="3027456" cy="2863596"/>
            <a:chOff x="0" y="0"/>
            <a:chExt cx="2771140" cy="26211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71140" cy="2621153"/>
            </a:xfrm>
            <a:custGeom>
              <a:avLst/>
              <a:gdLst/>
              <a:ahLst/>
              <a:cxnLst/>
              <a:rect l="l" t="t" r="r" b="b"/>
              <a:pathLst>
                <a:path w="2771140" h="2621153">
                  <a:moveTo>
                    <a:pt x="0" y="0"/>
                  </a:moveTo>
                  <a:lnTo>
                    <a:pt x="0" y="1718183"/>
                  </a:lnTo>
                  <a:lnTo>
                    <a:pt x="1384300" y="2621153"/>
                  </a:lnTo>
                  <a:lnTo>
                    <a:pt x="2771140" y="1718183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sp>
        <p:nvSpPr>
          <p:cNvPr id="14" name="AutoShape 14"/>
          <p:cNvSpPr/>
          <p:nvPr/>
        </p:nvSpPr>
        <p:spPr>
          <a:xfrm>
            <a:off x="12646558" y="3634261"/>
            <a:ext cx="3027456" cy="242133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TextBox 15"/>
          <p:cNvSpPr txBox="1"/>
          <p:nvPr/>
        </p:nvSpPr>
        <p:spPr>
          <a:xfrm>
            <a:off x="13164389" y="4571877"/>
            <a:ext cx="1991794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 dirty="0">
                <a:solidFill>
                  <a:srgbClr val="FFFFFF"/>
                </a:solidFill>
                <a:latin typeface="Open Sans Light"/>
              </a:rPr>
              <a:t>5</a:t>
            </a:r>
            <a:r>
              <a:rPr lang="en-US" sz="3600" i="0" dirty="0">
                <a:solidFill>
                  <a:srgbClr val="FFFFFF"/>
                </a:solidFill>
                <a:latin typeface="Open Sans Light"/>
              </a:rPr>
              <a:t>20</a:t>
            </a:r>
          </a:p>
        </p:txBody>
      </p:sp>
      <p:sp>
        <p:nvSpPr>
          <p:cNvPr id="16" name="AutoShape 16"/>
          <p:cNvSpPr/>
          <p:nvPr/>
        </p:nvSpPr>
        <p:spPr>
          <a:xfrm>
            <a:off x="3046214" y="3634261"/>
            <a:ext cx="3027456" cy="242133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TextBox 17"/>
          <p:cNvSpPr txBox="1"/>
          <p:nvPr/>
        </p:nvSpPr>
        <p:spPr>
          <a:xfrm>
            <a:off x="3564044" y="4579073"/>
            <a:ext cx="1991794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 i="0" dirty="0">
                <a:solidFill>
                  <a:srgbClr val="FFFFFF"/>
                </a:solidFill>
                <a:latin typeface="Open Sans Light"/>
              </a:rPr>
              <a:t>7,500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244154" y="5782474"/>
            <a:ext cx="3027456" cy="2863596"/>
            <a:chOff x="0" y="0"/>
            <a:chExt cx="2771140" cy="26211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71140" cy="2621153"/>
            </a:xfrm>
            <a:custGeom>
              <a:avLst/>
              <a:gdLst/>
              <a:ahLst/>
              <a:cxnLst/>
              <a:rect l="l" t="t" r="r" b="b"/>
              <a:pathLst>
                <a:path w="2771140" h="2621153">
                  <a:moveTo>
                    <a:pt x="0" y="0"/>
                  </a:moveTo>
                  <a:lnTo>
                    <a:pt x="0" y="1718183"/>
                  </a:lnTo>
                  <a:lnTo>
                    <a:pt x="1384300" y="2621153"/>
                  </a:lnTo>
                  <a:lnTo>
                    <a:pt x="2771140" y="1718183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sp>
        <p:nvSpPr>
          <p:cNvPr id="20" name="AutoShape 20"/>
          <p:cNvSpPr/>
          <p:nvPr/>
        </p:nvSpPr>
        <p:spPr>
          <a:xfrm>
            <a:off x="6244154" y="3634261"/>
            <a:ext cx="3027456" cy="242133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1" name="TextBox 21"/>
          <p:cNvSpPr txBox="1"/>
          <p:nvPr/>
        </p:nvSpPr>
        <p:spPr>
          <a:xfrm>
            <a:off x="6761985" y="4571877"/>
            <a:ext cx="1991794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 dirty="0">
                <a:solidFill>
                  <a:srgbClr val="FFFFFF"/>
                </a:solidFill>
                <a:latin typeface="Open Sans Light"/>
              </a:rPr>
              <a:t>+</a:t>
            </a:r>
            <a:r>
              <a:rPr lang="en-US" sz="3600" i="0" dirty="0">
                <a:solidFill>
                  <a:srgbClr val="FFFFFF"/>
                </a:solidFill>
                <a:latin typeface="Open Sans Light"/>
              </a:rPr>
              <a:t>6%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66448" y="6941222"/>
            <a:ext cx="1991794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 i="0" dirty="0">
                <a:solidFill>
                  <a:srgbClr val="FFFFFF"/>
                </a:solidFill>
                <a:latin typeface="Open Sans Light"/>
              </a:rPr>
              <a:t>15,254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64389" y="6941222"/>
            <a:ext cx="1991794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 dirty="0">
                <a:solidFill>
                  <a:srgbClr val="FFFFFF"/>
                </a:solidFill>
                <a:latin typeface="Open Sans Light"/>
              </a:rPr>
              <a:t>2</a:t>
            </a:r>
            <a:r>
              <a:rPr lang="en-US" sz="3600" i="0" dirty="0">
                <a:solidFill>
                  <a:srgbClr val="FFFFFF"/>
                </a:solidFill>
                <a:latin typeface="Open Sans Light"/>
              </a:rPr>
              <a:t>,547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564044" y="6941222"/>
            <a:ext cx="1991794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 i="0" dirty="0">
                <a:solidFill>
                  <a:srgbClr val="FFFFFF"/>
                </a:solidFill>
                <a:latin typeface="Open Sans Light"/>
              </a:rPr>
              <a:t>180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61985" y="6941222"/>
            <a:ext cx="1991794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 dirty="0">
                <a:solidFill>
                  <a:srgbClr val="FFFFFF"/>
                </a:solidFill>
                <a:latin typeface="Open Sans Light"/>
              </a:rPr>
              <a:t>+</a:t>
            </a:r>
            <a:r>
              <a:rPr lang="en-US" sz="3600" i="0" dirty="0">
                <a:solidFill>
                  <a:srgbClr val="FFFFFF"/>
                </a:solidFill>
                <a:latin typeface="Open Sans Light"/>
              </a:rPr>
              <a:t>320%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046214" y="5782474"/>
            <a:ext cx="12627800" cy="655310"/>
            <a:chOff x="0" y="0"/>
            <a:chExt cx="2936743" cy="152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936743" cy="152400"/>
            </a:xfrm>
            <a:custGeom>
              <a:avLst/>
              <a:gdLst/>
              <a:ahLst/>
              <a:cxnLst/>
              <a:rect l="l" t="t" r="r" b="b"/>
              <a:pathLst>
                <a:path w="2936743" h="152400">
                  <a:moveTo>
                    <a:pt x="0" y="0"/>
                  </a:moveTo>
                  <a:lnTo>
                    <a:pt x="2936743" y="0"/>
                  </a:lnTo>
                  <a:lnTo>
                    <a:pt x="293674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3046214" y="5914549"/>
            <a:ext cx="3027456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Open Sans Light"/>
              </a:rPr>
              <a:t>Stores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285331" y="5914549"/>
            <a:ext cx="3027456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Open Sans Light"/>
              </a:rPr>
              <a:t>Sales Increase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448617" y="5914549"/>
            <a:ext cx="3027456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Open Sans Light"/>
              </a:rPr>
              <a:t>Items Sold / Min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646558" y="5914549"/>
            <a:ext cx="3027456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Open Sans Light"/>
              </a:rPr>
              <a:t>Orders Taken / Min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919660" y="1921581"/>
            <a:ext cx="4339640" cy="71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>
                <a:solidFill>
                  <a:srgbClr val="545454"/>
                </a:solidFill>
                <a:latin typeface="Open Sans Light"/>
              </a:rPr>
              <a:t>Main Numbers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91178" y="1709380"/>
            <a:ext cx="373499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Brick &amp; Mortar 2018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91178" y="1051291"/>
            <a:ext cx="386466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Ecommerce 2018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053945" y="1028700"/>
            <a:ext cx="479522" cy="479522"/>
            <a:chOff x="0" y="0"/>
            <a:chExt cx="1913890" cy="19138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053945" y="1686789"/>
            <a:ext cx="479522" cy="479522"/>
            <a:chOff x="0" y="0"/>
            <a:chExt cx="1913890" cy="191389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9" name="Group 39"/>
          <p:cNvGrpSpPr/>
          <p:nvPr/>
        </p:nvGrpSpPr>
        <p:grpSpPr>
          <a:xfrm rot="-10800000">
            <a:off x="13004457" y="2423813"/>
            <a:ext cx="18450957" cy="849482"/>
            <a:chOff x="0" y="0"/>
            <a:chExt cx="9185706" cy="42291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15191393" y="9268952"/>
            <a:ext cx="2159737" cy="3737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b="45388"/>
          <a:stretch>
            <a:fillRect/>
          </a:stretch>
        </p:blipFill>
        <p:spPr>
          <a:xfrm>
            <a:off x="0" y="0"/>
            <a:ext cx="18288000" cy="51435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172020" y="4163786"/>
            <a:ext cx="56040" cy="1432878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4" name="AutoShape 4"/>
          <p:cNvSpPr/>
          <p:nvPr/>
        </p:nvSpPr>
        <p:spPr>
          <a:xfrm>
            <a:off x="4370542" y="4163786"/>
            <a:ext cx="56040" cy="1432878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5" name="AutoShape 5"/>
          <p:cNvSpPr/>
          <p:nvPr/>
        </p:nvSpPr>
        <p:spPr>
          <a:xfrm>
            <a:off x="13911420" y="4163786"/>
            <a:ext cx="56040" cy="1432878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6" name="AutoShape 6"/>
          <p:cNvSpPr/>
          <p:nvPr/>
        </p:nvSpPr>
        <p:spPr>
          <a:xfrm>
            <a:off x="1908810" y="5105332"/>
            <a:ext cx="14470380" cy="53975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7" name="AutoShape 7"/>
          <p:cNvSpPr/>
          <p:nvPr/>
        </p:nvSpPr>
        <p:spPr>
          <a:xfrm>
            <a:off x="11555022" y="4163786"/>
            <a:ext cx="56040" cy="1432878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8" name="AutoShape 8"/>
          <p:cNvSpPr/>
          <p:nvPr/>
        </p:nvSpPr>
        <p:spPr>
          <a:xfrm>
            <a:off x="6676230" y="4163786"/>
            <a:ext cx="56040" cy="1432878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9" name="AutoShape 9"/>
          <p:cNvSpPr/>
          <p:nvPr/>
        </p:nvSpPr>
        <p:spPr>
          <a:xfrm>
            <a:off x="1880790" y="4163786"/>
            <a:ext cx="56040" cy="1432878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10" name="AutoShape 10"/>
          <p:cNvSpPr/>
          <p:nvPr/>
        </p:nvSpPr>
        <p:spPr>
          <a:xfrm>
            <a:off x="16323150" y="4163786"/>
            <a:ext cx="56040" cy="1432878"/>
          </a:xfrm>
          <a:prstGeom prst="rect">
            <a:avLst/>
          </a:prstGeom>
          <a:solidFill>
            <a:srgbClr val="545454"/>
          </a:solidFill>
        </p:spPr>
      </p:sp>
      <p:sp>
        <p:nvSpPr>
          <p:cNvPr id="11" name="TextBox 11"/>
          <p:cNvSpPr txBox="1"/>
          <p:nvPr/>
        </p:nvSpPr>
        <p:spPr>
          <a:xfrm>
            <a:off x="1220576" y="3514772"/>
            <a:ext cx="1432509" cy="51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160">
                <a:solidFill>
                  <a:srgbClr val="000000"/>
                </a:solidFill>
                <a:latin typeface="Open Sans Light"/>
              </a:rPr>
              <a:t>2007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34297" y="904875"/>
            <a:ext cx="808365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60"/>
              </a:lnSpc>
            </a:pPr>
            <a:r>
              <a:rPr lang="en-US" sz="6400">
                <a:solidFill>
                  <a:srgbClr val="020301"/>
                </a:solidFill>
                <a:latin typeface="Open Sans Light"/>
              </a:rPr>
              <a:t>Ecommerce Platform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34297" y="1923415"/>
            <a:ext cx="808365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Light"/>
              </a:rPr>
              <a:t>Deployment Timeline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82308" y="3514772"/>
            <a:ext cx="1432509" cy="51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160">
                <a:solidFill>
                  <a:srgbClr val="000000"/>
                </a:solidFill>
                <a:latin typeface="Open Sans Light"/>
              </a:rPr>
              <a:t>2010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16016" y="3514772"/>
            <a:ext cx="1432509" cy="51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160">
                <a:solidFill>
                  <a:srgbClr val="000000"/>
                </a:solidFill>
                <a:latin typeface="Open Sans Light"/>
              </a:rPr>
              <a:t>2011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55766" y="3514772"/>
            <a:ext cx="1432509" cy="51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160">
                <a:solidFill>
                  <a:srgbClr val="000000"/>
                </a:solidFill>
                <a:latin typeface="Open Sans Light"/>
              </a:rPr>
              <a:t>2016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94808" y="3514772"/>
            <a:ext cx="1432509" cy="51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160">
                <a:solidFill>
                  <a:srgbClr val="000000"/>
                </a:solidFill>
                <a:latin typeface="Open Sans Light"/>
              </a:rPr>
              <a:t>2017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79226" y="3514772"/>
            <a:ext cx="1432509" cy="51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160">
                <a:solidFill>
                  <a:srgbClr val="000000"/>
                </a:solidFill>
                <a:latin typeface="Open Sans Light"/>
              </a:rPr>
              <a:t>2018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662936" y="3514772"/>
            <a:ext cx="1432509" cy="51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160">
                <a:solidFill>
                  <a:srgbClr val="000000"/>
                </a:solidFill>
                <a:latin typeface="Open Sans Light"/>
              </a:rPr>
              <a:t>2019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1088" y="5914646"/>
            <a:ext cx="2415443" cy="2898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60329" y="5908549"/>
            <a:ext cx="1220425" cy="50986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21550" y="7019945"/>
            <a:ext cx="1821440" cy="2874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60638" y="6437997"/>
            <a:ext cx="2343264" cy="35058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76616" y="5589842"/>
            <a:ext cx="1511308" cy="100753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88434" y="7527081"/>
            <a:ext cx="1687673" cy="43457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765104" y="8641858"/>
            <a:ext cx="1934332" cy="44567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63594" y="8124658"/>
            <a:ext cx="1537351" cy="399711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8189455" y="5876546"/>
            <a:ext cx="202117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spc="54">
                <a:solidFill>
                  <a:srgbClr val="000000"/>
                </a:solidFill>
                <a:latin typeface="Open Sans Light"/>
              </a:rPr>
              <a:t>Started digital transformation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630088" y="5882477"/>
            <a:ext cx="1905909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spc="54">
                <a:solidFill>
                  <a:srgbClr val="000000"/>
                </a:solidFill>
                <a:latin typeface="Open Sans Light"/>
              </a:rPr>
              <a:t>Launch Integrated Sales Model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986486" y="5882477"/>
            <a:ext cx="1905909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spc="54" dirty="0">
                <a:solidFill>
                  <a:srgbClr val="000000"/>
                </a:solidFill>
                <a:latin typeface="Open Sans Light"/>
              </a:rPr>
              <a:t>presence in</a:t>
            </a:r>
          </a:p>
          <a:p>
            <a:pPr algn="ctr">
              <a:lnSpc>
                <a:spcPts val="3079"/>
              </a:lnSpc>
            </a:pPr>
            <a:r>
              <a:rPr lang="en-US" sz="2200" spc="54" dirty="0">
                <a:solidFill>
                  <a:srgbClr val="000000"/>
                </a:solidFill>
                <a:latin typeface="Open Sans Light"/>
              </a:rPr>
              <a:t>202 online markets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398215" y="5882477"/>
            <a:ext cx="190590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spc="54" dirty="0">
                <a:solidFill>
                  <a:srgbClr val="000000"/>
                </a:solidFill>
                <a:latin typeface="Open Sans Light"/>
              </a:rPr>
              <a:t>h</a:t>
            </a:r>
            <a:r>
              <a:rPr lang="en-US" sz="2200" spc="54" dirty="0" smtClean="0">
                <a:solidFill>
                  <a:srgbClr val="000000"/>
                </a:solidFill>
                <a:latin typeface="Open Sans Light"/>
              </a:rPr>
              <a:t>ere</a:t>
            </a:r>
          </a:p>
          <a:p>
            <a:pPr algn="ctr">
              <a:lnSpc>
                <a:spcPts val="3079"/>
              </a:lnSpc>
            </a:pPr>
            <a:r>
              <a:rPr lang="en-US" sz="2200" spc="54" dirty="0" smtClean="0">
                <a:solidFill>
                  <a:srgbClr val="000000"/>
                </a:solidFill>
                <a:latin typeface="Open Sans Light"/>
              </a:rPr>
              <a:t>we are :D</a:t>
            </a:r>
            <a:endParaRPr lang="en-US" sz="2200" spc="54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6662" y="5266153"/>
            <a:ext cx="6322890" cy="4154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b="1">
                <a:solidFill>
                  <a:srgbClr val="000000"/>
                </a:solidFill>
                <a:latin typeface="Open Sans Light"/>
              </a:rPr>
              <a:t>ECOMMERCE </a:t>
            </a:r>
            <a:r>
              <a:rPr lang="en-US" sz="6500">
                <a:solidFill>
                  <a:srgbClr val="000000"/>
                </a:solidFill>
                <a:latin typeface="Open Sans Light"/>
              </a:rPr>
              <a:t>FROM</a:t>
            </a:r>
          </a:p>
          <a:p>
            <a:pPr>
              <a:lnSpc>
                <a:spcPts val="6500"/>
              </a:lnSpc>
            </a:pPr>
            <a:r>
              <a:rPr lang="en-US" sz="6500" i="1">
                <a:solidFill>
                  <a:srgbClr val="000000"/>
                </a:solidFill>
                <a:latin typeface="Open Sans Light"/>
              </a:rPr>
              <a:t>MONOLITH</a:t>
            </a:r>
          </a:p>
          <a:p>
            <a:pPr>
              <a:lnSpc>
                <a:spcPts val="6500"/>
              </a:lnSpc>
            </a:pPr>
            <a:r>
              <a:rPr lang="en-US" sz="6500">
                <a:solidFill>
                  <a:srgbClr val="000000"/>
                </a:solidFill>
                <a:latin typeface="Open Sans Light"/>
              </a:rPr>
              <a:t>TO</a:t>
            </a:r>
          </a:p>
          <a:p>
            <a:pPr>
              <a:lnSpc>
                <a:spcPts val="6500"/>
              </a:lnSpc>
            </a:pPr>
            <a:r>
              <a:rPr lang="en-US" sz="6500" i="1">
                <a:solidFill>
                  <a:srgbClr val="000000"/>
                </a:solidFill>
                <a:latin typeface="Open Sans Light"/>
              </a:rPr>
              <a:t>M</a:t>
            </a:r>
            <a:r>
              <a:rPr lang="en-US" sz="6500" b="0" i="1">
                <a:solidFill>
                  <a:srgbClr val="000000"/>
                </a:solidFill>
                <a:latin typeface="Open Sans Light"/>
              </a:rPr>
              <a:t>ICROSERVICES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56527" y="309039"/>
            <a:ext cx="11489795" cy="114897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41959" b="40736"/>
          <a:stretch>
            <a:fillRect/>
          </a:stretch>
        </p:blipFill>
        <p:spPr>
          <a:xfrm>
            <a:off x="917059" y="654969"/>
            <a:ext cx="2159737" cy="3737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403652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673749" y="1999615"/>
            <a:ext cx="18450957" cy="849482"/>
            <a:chOff x="0" y="0"/>
            <a:chExt cx="9185706" cy="422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4" name="AutoShape 4"/>
          <p:cNvSpPr/>
          <p:nvPr/>
        </p:nvSpPr>
        <p:spPr>
          <a:xfrm rot="-5400000">
            <a:off x="11622684" y="3621684"/>
            <a:ext cx="10287000" cy="304363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5" name="Group 5"/>
          <p:cNvGrpSpPr/>
          <p:nvPr/>
        </p:nvGrpSpPr>
        <p:grpSpPr>
          <a:xfrm>
            <a:off x="16889909" y="4383312"/>
            <a:ext cx="1398091" cy="1520376"/>
            <a:chOff x="0" y="0"/>
            <a:chExt cx="1864121" cy="202716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864121" cy="20271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71193" y="489074"/>
              <a:ext cx="1121735" cy="101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1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035927"/>
            <a:ext cx="13663969" cy="207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Open Sans Light"/>
              </a:rPr>
              <a:t>mantain a </a:t>
            </a:r>
            <a:r>
              <a:rPr lang="en-US" sz="8000" b="1">
                <a:solidFill>
                  <a:srgbClr val="CF310E"/>
                </a:solidFill>
                <a:latin typeface="Open Sans Light"/>
              </a:rPr>
              <a:t>single</a:t>
            </a:r>
          </a:p>
          <a:p>
            <a:pPr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Open Sans Light"/>
              </a:rPr>
              <a:t>ecommerce solution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459574"/>
            <a:ext cx="12568990" cy="279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Avoid </a:t>
            </a:r>
            <a:r>
              <a:rPr lang="en-US" sz="3200" i="1" spc="320">
                <a:solidFill>
                  <a:srgbClr val="000000"/>
                </a:solidFill>
                <a:latin typeface="Open Sans Light"/>
              </a:rPr>
              <a:t>resources overhead</a:t>
            </a: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Open Sans Light"/>
              </a:rPr>
              <a:t>Single </a:t>
            </a:r>
            <a:r>
              <a:rPr lang="en-US" sz="3200" i="1" spc="320">
                <a:solidFill>
                  <a:srgbClr val="000000"/>
                </a:solidFill>
                <a:latin typeface="Open Sans Light"/>
              </a:rPr>
              <a:t>eccomerce product </a:t>
            </a:r>
            <a:r>
              <a:rPr lang="en-US" sz="3200" spc="320">
                <a:solidFill>
                  <a:srgbClr val="000000"/>
                </a:solidFill>
                <a:latin typeface="Open Sans Light"/>
              </a:rPr>
              <a:t>not eight</a:t>
            </a:r>
          </a:p>
          <a:p>
            <a:pPr>
              <a:lnSpc>
                <a:spcPts val="4480"/>
              </a:lnSpc>
            </a:pPr>
            <a:endParaRPr lang="en-US" sz="3200" spc="32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endParaRPr lang="en-US" sz="3200" spc="32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r>
              <a:rPr lang="en-US" sz="3200" b="1" i="1" spc="320">
                <a:solidFill>
                  <a:srgbClr val="000000"/>
                </a:solidFill>
                <a:latin typeface="Open Sans Light"/>
              </a:rPr>
              <a:t>Single solution doesn't mean a </a:t>
            </a:r>
            <a:r>
              <a:rPr lang="en-US" sz="3200" b="1" i="1" spc="320">
                <a:solidFill>
                  <a:srgbClr val="CF310E"/>
                </a:solidFill>
                <a:latin typeface="Open Sans Light"/>
              </a:rPr>
              <a:t>single language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913439" y="9268952"/>
            <a:ext cx="2159737" cy="37373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04875"/>
            <a:ext cx="808365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D9D9D9"/>
                </a:solidFill>
                <a:latin typeface="Open Sans Light"/>
              </a:rPr>
              <a:t>Transition Challenges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338838" y="1999615"/>
            <a:ext cx="18450957" cy="849482"/>
            <a:chOff x="0" y="0"/>
            <a:chExt cx="9185706" cy="422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707" cy="375920"/>
            </a:xfrm>
            <a:custGeom>
              <a:avLst/>
              <a:gdLst/>
              <a:ahLst/>
              <a:cxnLst/>
              <a:rect l="l" t="t" r="r" b="b"/>
              <a:pathLst>
                <a:path w="9185707" h="375920">
                  <a:moveTo>
                    <a:pt x="8905036" y="144780"/>
                  </a:moveTo>
                  <a:lnTo>
                    <a:pt x="162560" y="144780"/>
                  </a:lnTo>
                  <a:lnTo>
                    <a:pt x="162560" y="0"/>
                  </a:lnTo>
                  <a:lnTo>
                    <a:pt x="2540" y="144780"/>
                  </a:lnTo>
                  <a:lnTo>
                    <a:pt x="0" y="144780"/>
                  </a:lnTo>
                  <a:lnTo>
                    <a:pt x="0" y="232410"/>
                  </a:lnTo>
                  <a:lnTo>
                    <a:pt x="9023146" y="232410"/>
                  </a:lnTo>
                  <a:lnTo>
                    <a:pt x="9023146" y="375920"/>
                  </a:lnTo>
                  <a:lnTo>
                    <a:pt x="9183167" y="232410"/>
                  </a:lnTo>
                  <a:lnTo>
                    <a:pt x="9185707" y="232410"/>
                  </a:lnTo>
                  <a:lnTo>
                    <a:pt x="9185707" y="14478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4" name="AutoShape 4"/>
          <p:cNvSpPr/>
          <p:nvPr/>
        </p:nvSpPr>
        <p:spPr>
          <a:xfrm rot="-5400000">
            <a:off x="-3621684" y="3621684"/>
            <a:ext cx="10287000" cy="304363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5" name="Group 5"/>
          <p:cNvGrpSpPr/>
          <p:nvPr/>
        </p:nvGrpSpPr>
        <p:grpSpPr>
          <a:xfrm>
            <a:off x="0" y="4383312"/>
            <a:ext cx="1398091" cy="1520376"/>
            <a:chOff x="0" y="0"/>
            <a:chExt cx="1864121" cy="202716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864121" cy="20271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71193" y="489074"/>
              <a:ext cx="1121735" cy="101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b="1" i="0" spc="240">
                  <a:solidFill>
                    <a:srgbClr val="000000"/>
                  </a:solidFill>
                  <a:latin typeface="Open Sans Light"/>
                </a:rPr>
                <a:t>2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00949" y="3066472"/>
            <a:ext cx="13663969" cy="207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8000" b="1">
                <a:solidFill>
                  <a:srgbClr val="CF310E"/>
                </a:solidFill>
                <a:latin typeface="Open Sans Light"/>
              </a:rPr>
              <a:t>flexible </a:t>
            </a:r>
            <a:r>
              <a:rPr lang="en-US" sz="8000">
                <a:solidFill>
                  <a:srgbClr val="000000"/>
                </a:solidFill>
                <a:latin typeface="Open Sans Light"/>
              </a:rPr>
              <a:t>&amp; </a:t>
            </a:r>
            <a:r>
              <a:rPr lang="en-US" sz="8000" b="1">
                <a:solidFill>
                  <a:srgbClr val="CF310E"/>
                </a:solidFill>
                <a:latin typeface="Open Sans Light"/>
              </a:rPr>
              <a:t>extensible</a:t>
            </a:r>
          </a:p>
          <a:p>
            <a:pPr algn="just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Open Sans Light"/>
              </a:rPr>
              <a:t>per brand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87160" y="5547904"/>
            <a:ext cx="14445802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 algn="just">
              <a:lnSpc>
                <a:spcPts val="4480"/>
              </a:lnSpc>
              <a:buFont typeface="Arial"/>
              <a:buChar char="•"/>
            </a:pPr>
            <a:r>
              <a:rPr lang="en-US" sz="3200" spc="320" dirty="0">
                <a:solidFill>
                  <a:srgbClr val="000000"/>
                </a:solidFill>
                <a:latin typeface="Open Sans Light"/>
              </a:rPr>
              <a:t>The product must be flexible &amp; adaptable</a:t>
            </a:r>
          </a:p>
          <a:p>
            <a:pPr marL="528320" lvl="1" indent="-264160" algn="just">
              <a:lnSpc>
                <a:spcPts val="4480"/>
              </a:lnSpc>
              <a:buFont typeface="Arial"/>
              <a:buChar char="•"/>
            </a:pPr>
            <a:r>
              <a:rPr lang="en-US" sz="3200" spc="320" dirty="0">
                <a:solidFill>
                  <a:srgbClr val="000000"/>
                </a:solidFill>
                <a:latin typeface="Open Sans Light"/>
              </a:rPr>
              <a:t>Extensibility must be our creed</a:t>
            </a:r>
          </a:p>
          <a:p>
            <a:pPr marL="528320" lvl="1" indent="-264160" algn="just">
              <a:lnSpc>
                <a:spcPts val="4480"/>
              </a:lnSpc>
              <a:buFont typeface="Arial"/>
              <a:buChar char="•"/>
            </a:pPr>
            <a:r>
              <a:rPr lang="en-US" sz="3200" spc="320" dirty="0">
                <a:solidFill>
                  <a:srgbClr val="000000"/>
                </a:solidFill>
                <a:latin typeface="Open Sans Light"/>
              </a:rPr>
              <a:t>Object oriented language is a first pick</a:t>
            </a:r>
          </a:p>
          <a:p>
            <a:pPr algn="just">
              <a:lnSpc>
                <a:spcPts val="4480"/>
              </a:lnSpc>
            </a:pPr>
            <a:endParaRPr lang="en-US" sz="3200" spc="320" dirty="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4480"/>
              </a:lnSpc>
            </a:pPr>
            <a:endParaRPr lang="en-US" sz="3200" spc="32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r>
              <a:rPr lang="en-US" sz="3200" b="1" i="1" spc="320" dirty="0" smtClean="0">
                <a:solidFill>
                  <a:srgbClr val="000000"/>
                </a:solidFill>
                <a:latin typeface="Open Sans Light"/>
              </a:rPr>
              <a:t>		        </a:t>
            </a:r>
            <a:r>
              <a:rPr lang="en-US" sz="3200" b="1" i="1" spc="320" dirty="0">
                <a:solidFill>
                  <a:srgbClr val="000000"/>
                </a:solidFill>
                <a:latin typeface="Open Sans Light"/>
              </a:rPr>
              <a:t>function oriented, but provide this capacities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87160" y="904875"/>
            <a:ext cx="808365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D9D9D9"/>
                </a:solidFill>
                <a:latin typeface="Open Sans Light"/>
              </a:rPr>
              <a:t>Transition Challenges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1898" y="9614108"/>
            <a:ext cx="591740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>
                <a:solidFill>
                  <a:srgbClr val="A6A6A6"/>
                </a:solidFill>
                <a:latin typeface="Open Sans Light"/>
              </a:rPr>
              <a:t>O'REILLY Software Architecture Conference - Berlin 2019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1959" b="40736"/>
          <a:stretch>
            <a:fillRect/>
          </a:stretch>
        </p:blipFill>
        <p:spPr>
          <a:xfrm>
            <a:off x="15191393" y="9268952"/>
            <a:ext cx="2159737" cy="373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42782" y="8355453"/>
            <a:ext cx="766241" cy="7662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0949" y="8218847"/>
            <a:ext cx="1698829" cy="10394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1327</Words>
  <Application>Microsoft Office PowerPoint</Application>
  <PresentationFormat>Custom</PresentationFormat>
  <Paragraphs>413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Calibri</vt:lpstr>
      <vt:lpstr>Open Sans Light</vt:lpstr>
      <vt:lpstr>Arial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Black and Yellow Modern Building Product Presentation</dc:title>
  <dc:creator>Jesus Manuel Piñeiro Cid</dc:creator>
  <cp:lastModifiedBy>Jesus Manuel Piñeiro Cid</cp:lastModifiedBy>
  <cp:revision>2</cp:revision>
  <dcterms:created xsi:type="dcterms:W3CDTF">2006-08-16T00:00:00Z</dcterms:created>
  <dcterms:modified xsi:type="dcterms:W3CDTF">2019-11-04T18:19:33Z</dcterms:modified>
  <dc:identifier>DADoYOR0nV8</dc:identifier>
</cp:coreProperties>
</file>